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28"/>
  </p:notesMasterIdLst>
  <p:sldIdLst>
    <p:sldId id="272" r:id="rId2"/>
    <p:sldId id="391" r:id="rId3"/>
    <p:sldId id="308" r:id="rId4"/>
    <p:sldId id="357" r:id="rId5"/>
    <p:sldId id="392" r:id="rId6"/>
    <p:sldId id="394" r:id="rId7"/>
    <p:sldId id="393" r:id="rId8"/>
    <p:sldId id="396" r:id="rId9"/>
    <p:sldId id="395" r:id="rId10"/>
    <p:sldId id="309" r:id="rId11"/>
    <p:sldId id="364" r:id="rId12"/>
    <p:sldId id="397" r:id="rId13"/>
    <p:sldId id="398" r:id="rId14"/>
    <p:sldId id="399" r:id="rId15"/>
    <p:sldId id="401" r:id="rId16"/>
    <p:sldId id="400" r:id="rId17"/>
    <p:sldId id="322" r:id="rId18"/>
    <p:sldId id="390" r:id="rId19"/>
    <p:sldId id="402" r:id="rId20"/>
    <p:sldId id="403" r:id="rId21"/>
    <p:sldId id="404" r:id="rId22"/>
    <p:sldId id="405" r:id="rId23"/>
    <p:sldId id="406" r:id="rId24"/>
    <p:sldId id="407" r:id="rId25"/>
    <p:sldId id="408" r:id="rId26"/>
    <p:sldId id="362" r:id="rId27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7DDDFF"/>
    <a:srgbClr val="89CCFF"/>
    <a:srgbClr val="EFF8FF"/>
    <a:srgbClr val="AFDDFF"/>
    <a:srgbClr val="B7ECFF"/>
    <a:srgbClr val="8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906" y="12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1650E-19FB-8E49-AC32-1758D9AB6B69}" type="datetimeFigureOut">
              <a:rPr lang="en-US" smtClean="0"/>
              <a:t>5/26/2022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6BD51-874B-1043-BAEC-12F18FB27B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232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9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42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8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555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000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994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221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522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972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048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545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BD51-874B-1043-BAEC-12F18FB27BA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46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799" y="1636889"/>
            <a:ext cx="5398295" cy="2017887"/>
          </a:xfrm>
        </p:spPr>
        <p:txBody>
          <a:bodyPr anchor="b">
            <a:normAutofit/>
          </a:bodyPr>
          <a:lstStyle>
            <a:lvl1pPr algn="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799" y="3654777"/>
            <a:ext cx="5398295" cy="1171223"/>
          </a:xfrm>
        </p:spPr>
        <p:txBody>
          <a:bodyPr anchor="t">
            <a:normAutofit/>
          </a:bodyPr>
          <a:lstStyle>
            <a:lvl1pPr marL="0" indent="0" algn="r">
              <a:buNone/>
              <a:defRPr sz="1350" cap="all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4892146"/>
            <a:ext cx="1200150" cy="314854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799" y="4892146"/>
            <a:ext cx="3670469" cy="31485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19" y="4892146"/>
            <a:ext cx="413375" cy="314854"/>
          </a:xfrm>
        </p:spPr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70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3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57151"/>
            <a:ext cx="7598570" cy="1224000"/>
          </a:xfrm>
        </p:spPr>
        <p:txBody>
          <a:bodyPr anchor="b"/>
          <a:lstStyle>
            <a:lvl1pPr algn="l">
              <a:defRPr sz="3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3981151"/>
            <a:ext cx="7598571" cy="717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 cap="all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4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1785056"/>
            <a:ext cx="3746501" cy="30409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1785056"/>
            <a:ext cx="3746499" cy="304094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5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252" y="1848556"/>
            <a:ext cx="3531791" cy="480218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91834"/>
            <a:ext cx="3747692" cy="243416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3" y="1855612"/>
            <a:ext cx="3542110" cy="480218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391834"/>
            <a:ext cx="3746501" cy="243416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0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2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728611"/>
            <a:ext cx="2760664" cy="11430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508001"/>
            <a:ext cx="4626770" cy="4318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871611"/>
            <a:ext cx="2760664" cy="1524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4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333500"/>
            <a:ext cx="4623490" cy="11430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762000"/>
            <a:ext cx="2460731" cy="3810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476500"/>
            <a:ext cx="4623490" cy="15240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0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944054"/>
            <a:ext cx="7598570" cy="47228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776760"/>
            <a:ext cx="6569870" cy="263748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416336"/>
            <a:ext cx="7598570" cy="41142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8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08001"/>
            <a:ext cx="7598570" cy="2603499"/>
          </a:xfrm>
        </p:spPr>
        <p:txBody>
          <a:bodyPr anchor="ctr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619500"/>
            <a:ext cx="7598571" cy="12065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54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286000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686114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1" y="508001"/>
            <a:ext cx="7162799" cy="2285999"/>
          </a:xfrm>
        </p:spPr>
        <p:txBody>
          <a:bodyPr anchor="ctr">
            <a:normAutofit/>
          </a:bodyPr>
          <a:lstStyle>
            <a:lvl1pPr algn="l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2794000"/>
            <a:ext cx="7004388" cy="3175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99" y="3619500"/>
            <a:ext cx="7614275" cy="12065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8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57151"/>
            <a:ext cx="7598569" cy="12240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981151"/>
            <a:ext cx="7598570" cy="717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52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286000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686114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1" y="508001"/>
            <a:ext cx="7162799" cy="2285999"/>
          </a:xfrm>
        </p:spPr>
        <p:txBody>
          <a:bodyPr anchor="ctr">
            <a:normAutofit/>
          </a:bodyPr>
          <a:lstStyle>
            <a:lvl1pPr algn="l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238500"/>
            <a:ext cx="7601577" cy="7408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3979333"/>
            <a:ext cx="7601577" cy="84666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30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08001"/>
            <a:ext cx="7598570" cy="22859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2921000"/>
            <a:ext cx="7598571" cy="6985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3619500"/>
            <a:ext cx="7598571" cy="12065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17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1" y="508000"/>
            <a:ext cx="7598569" cy="1213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2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71351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508000"/>
            <a:ext cx="1618914" cy="4318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08000"/>
            <a:ext cx="5874087" cy="4318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2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accent2">
                <a:lumMod val="0"/>
                <a:lumOff val="100000"/>
              </a:schemeClr>
            </a:gs>
            <a:gs pos="79000">
              <a:srgbClr val="00B0F0"/>
            </a:gs>
            <a:gs pos="100000">
              <a:srgbClr val="0070C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508000"/>
            <a:ext cx="7598569" cy="121355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785056"/>
            <a:ext cx="7598569" cy="3040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4892146"/>
            <a:ext cx="1200150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40825E-4A15-4D39-8176-1F07E904CB30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4892146"/>
            <a:ext cx="5870744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6" y="4892146"/>
            <a:ext cx="413375" cy="31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8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  <p:sldLayoutId id="2147483965" r:id="rId15"/>
    <p:sldLayoutId id="2147483966" r:id="rId16"/>
    <p:sldLayoutId id="214748396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0"/>
        </a:spcBef>
        <a:spcAft>
          <a:spcPts val="750"/>
        </a:spcAft>
        <a:buClr>
          <a:schemeClr val="tx1"/>
        </a:buClr>
        <a:buSzPct val="100000"/>
        <a:buFont typeface="Arial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filmmusic.io/standard-license" TargetMode="External"/><Relationship Id="rId2" Type="http://schemas.openxmlformats.org/officeDocument/2006/relationships/hyperlink" Target="https://incompetech.filmmusic.io/song/5026-half-myste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reativecommons.org/publicdomain/zero/1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17622-B54E-4B63-9C2B-DE244E358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1" y="1636889"/>
            <a:ext cx="6413703" cy="2017887"/>
          </a:xfrm>
        </p:spPr>
        <p:txBody>
          <a:bodyPr>
            <a:normAutofit/>
          </a:bodyPr>
          <a:lstStyle/>
          <a:p>
            <a:r>
              <a:rPr lang="en-US" sz="7200" b="1" dirty="0">
                <a:ln>
                  <a:solidFill>
                    <a:srgbClr val="001642"/>
                  </a:solidFill>
                </a:ln>
                <a:solidFill>
                  <a:srgbClr val="EFF8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Only Connect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FDFDC-0FD9-4122-A6CD-FBD6CA9BA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rgbClr val="001642"/>
                </a:solidFill>
              </a:rPr>
              <a:t>Created by Amy Fisher</a:t>
            </a:r>
          </a:p>
        </p:txBody>
      </p:sp>
    </p:spTree>
    <p:extLst>
      <p:ext uri="{BB962C8B-B14F-4D97-AF65-F5344CB8AC3E}">
        <p14:creationId xmlns:p14="http://schemas.microsoft.com/office/powerpoint/2010/main" val="158055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7250" y="22648"/>
            <a:ext cx="7429499" cy="1232142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1642"/>
                </a:solidFill>
                <a:latin typeface="Bahnschrift" panose="020B0502040204020203" pitchFamily="34" charset="0"/>
              </a:rPr>
              <a:t>Player Instructions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97860" y="1538010"/>
            <a:ext cx="3657600" cy="351631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Split up the players into two teams.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Decide on a team captain for each team. They will say ‘Next’ and give final answers.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Rock Paper Scissors between team captains to decide which team goes first.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Each team takes turns guessing first on Connections and Sequences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Say ‘Next’ to see the next clue. (Host clicks spacebar to show next clue)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Talk amongst your team to decide on the best answer.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 captain will say “Ding!” to buzz in and announce their final guess.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correct, that team gets the number of points displayed on the game screen.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432A6-C670-4624-951E-938B35A39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5248" y="1098698"/>
            <a:ext cx="3657600" cy="42388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incorrect, the other team has a chance to guess. (Host should reveal the rest of the clues if not already shown.)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If they get it correct, they earn 1 point.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Teams switch, second team has a turn to guess.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Game continues for Round 1 and 2 in this fashion.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For Round 3, everyone is on the Stage (or Lobby) and connects to </a:t>
            </a:r>
            <a:r>
              <a:rPr lang="en-GB" sz="1200" dirty="0" err="1">
                <a:solidFill>
                  <a:srgbClr val="001642"/>
                </a:solidFill>
              </a:rPr>
              <a:t>buzzin.live</a:t>
            </a:r>
            <a:r>
              <a:rPr lang="en-GB" sz="1200" dirty="0">
                <a:solidFill>
                  <a:srgbClr val="001642"/>
                </a:solidFill>
              </a:rPr>
              <a:t> with the Host creating a room and sharing the code.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First person to buzz in with the correct answer gets one point for their team.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No deduction of points for wrong answers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rgbClr val="001642"/>
                </a:solidFill>
              </a:rPr>
              <a:t>Team with the most points wins!</a:t>
            </a:r>
          </a:p>
        </p:txBody>
      </p:sp>
    </p:spTree>
    <p:extLst>
      <p:ext uri="{BB962C8B-B14F-4D97-AF65-F5344CB8AC3E}">
        <p14:creationId xmlns:p14="http://schemas.microsoft.com/office/powerpoint/2010/main" val="3316597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423283"/>
            <a:ext cx="7429499" cy="12321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1642"/>
                </a:solidFill>
                <a:latin typeface="Bahnschrift" panose="020B0502040204020203" pitchFamily="34" charset="0"/>
              </a:rPr>
              <a:t>Find the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60205"/>
            <a:ext cx="7598569" cy="383151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1642"/>
                </a:solidFill>
              </a:rPr>
              <a:t>In this round, you can see up to 4 clues. I want to know what connects them.</a:t>
            </a:r>
          </a:p>
          <a:p>
            <a:pPr marL="0" indent="0">
              <a:buNone/>
            </a:pPr>
            <a:endParaRPr lang="en-US" sz="2000" dirty="0">
              <a:solidFill>
                <a:srgbClr val="001642"/>
              </a:solidFill>
            </a:endParaRPr>
          </a:p>
          <a:p>
            <a:r>
              <a:rPr lang="en-US" sz="2000" dirty="0">
                <a:solidFill>
                  <a:srgbClr val="001642"/>
                </a:solidFill>
              </a:rPr>
              <a:t>If you can tell me the answer after only one clue, you’ll get an incredible 5 points. After two clues, you’ll get 3 points, three clues gets you 2 points, and all 4 will give you 1 point.</a:t>
            </a:r>
          </a:p>
          <a:p>
            <a:pPr marL="0" indent="0">
              <a:buNone/>
            </a:pPr>
            <a:endParaRPr lang="en-US" sz="2000" dirty="0">
              <a:solidFill>
                <a:srgbClr val="001642"/>
              </a:solidFill>
            </a:endParaRPr>
          </a:p>
          <a:p>
            <a:r>
              <a:rPr lang="en-US" sz="2000" dirty="0">
                <a:solidFill>
                  <a:srgbClr val="001642"/>
                </a:solidFill>
              </a:rPr>
              <a:t>If you give a wrong answer or don’t answer at all, I’ll give it to the other team for a bonus.</a:t>
            </a:r>
          </a:p>
        </p:txBody>
      </p:sp>
    </p:spTree>
    <p:extLst>
      <p:ext uri="{BB962C8B-B14F-4D97-AF65-F5344CB8AC3E}">
        <p14:creationId xmlns:p14="http://schemas.microsoft.com/office/powerpoint/2010/main" val="376895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Neon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Helium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Xenon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Argon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Noble Gases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8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Seconds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 err="1">
                <a:solidFill>
                  <a:srgbClr val="000000"/>
                </a:solidFill>
              </a:rPr>
              <a:t>Liter</a:t>
            </a:r>
            <a:endParaRPr lang="en-GB" sz="22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Gram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Meter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Metric Units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19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Pistil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Stamen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Petal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Leaves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Parts of a Flower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6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Curie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Mendeleev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Nobel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Rutherford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Famous Chemists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Wolf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Recluse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Widow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Tarantula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Types of Spider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4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A841F27C-A048-4810-B5F0-6FD4E8AEEF12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A9364D3F-C3C1-4380-A233-7111283340B8}"/>
              </a:ext>
            </a:extLst>
          </p:cNvPr>
          <p:cNvSpPr/>
          <p:nvPr/>
        </p:nvSpPr>
        <p:spPr>
          <a:xfrm>
            <a:off x="6898177" y="1385517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FBED5D03-5640-4E4F-9E15-420057704821}"/>
              </a:ext>
            </a:extLst>
          </p:cNvPr>
          <p:cNvSpPr/>
          <p:nvPr/>
        </p:nvSpPr>
        <p:spPr>
          <a:xfrm>
            <a:off x="6905927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5927" y="138279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1 – FIND the connection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Tibia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Sacrum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Clavicle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5927" y="2228010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Skull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9041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D708528D-361E-4FC5-9C42-CC43ECF01E15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493E40DE-7021-4741-BD07-23EF4AA77ECF}"/>
              </a:ext>
            </a:extLst>
          </p:cNvPr>
          <p:cNvSpPr/>
          <p:nvPr/>
        </p:nvSpPr>
        <p:spPr>
          <a:xfrm>
            <a:off x="6902378" y="138740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40020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2" y="4367297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Bones in the Human Body</a:t>
            </a:r>
          </a:p>
        </p:txBody>
      </p:sp>
      <p:pic>
        <p:nvPicPr>
          <p:cNvPr id="17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9410CC03-6B5B-43A4-A326-FA48097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000"/>
                            </p:stCondLst>
                            <p:childTnLst>
                              <p:par>
                                <p:cTn id="6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9" grpId="0"/>
      <p:bldP spid="39" grpId="1"/>
      <p:bldP spid="33" grpId="0" animBg="1"/>
      <p:bldP spid="32" grpId="0" animBg="1"/>
      <p:bldP spid="31" grpId="0" animBg="1"/>
      <p:bldP spid="25" grpId="0" animBg="1"/>
      <p:bldP spid="29" grpId="0" animBg="1"/>
      <p:bldP spid="29" grpId="1" animBg="1"/>
      <p:bldP spid="4" grpId="0" animBg="1"/>
      <p:bldP spid="6" grpId="0" animBg="1"/>
      <p:bldP spid="7" grpId="0" animBg="1"/>
      <p:bldP spid="8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4" grpId="0"/>
      <p:bldP spid="34" grpId="1"/>
      <p:bldP spid="35" grpId="0" animBg="1"/>
      <p:bldP spid="30" grpId="0"/>
      <p:bldP spid="36" grpId="0" animBg="1"/>
      <p:bldP spid="26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53" y="508000"/>
            <a:ext cx="7170167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Find the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this round, you can see up to 3 clues. I want to know what comes 4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in the sequence.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If you can tell me the answer after only one clue, you’ll get an incredible 5 points. After two clues, you’ll get 3 points, three clues gets you 2 points.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If you give a wrong answer or don’t answer at all, I’ll give it to the other team for a bonus point.</a:t>
            </a:r>
          </a:p>
        </p:txBody>
      </p:sp>
    </p:spTree>
    <p:extLst>
      <p:ext uri="{BB962C8B-B14F-4D97-AF65-F5344CB8AC3E}">
        <p14:creationId xmlns:p14="http://schemas.microsoft.com/office/powerpoint/2010/main" val="2706830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Mercury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Venus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Earth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Planets Going Away from the Sun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Mars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Egg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Caterpillar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Chrysalis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Life Cycle of a Butterfly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Butterfly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Incisors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Canines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Premolars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Teeth Front to Back of Mouth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Molars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3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Giraffe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African Elephant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Colossal Squid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Largest Animals 4</a:t>
            </a:r>
            <a:r>
              <a:rPr lang="en-GB" sz="2400" baseline="30000" dirty="0">
                <a:solidFill>
                  <a:schemeClr val="tx1"/>
                </a:solidFill>
              </a:rPr>
              <a:t>th</a:t>
            </a:r>
            <a:r>
              <a:rPr lang="en-GB" sz="2400" dirty="0">
                <a:solidFill>
                  <a:schemeClr val="tx1"/>
                </a:solidFill>
              </a:rPr>
              <a:t> to 1</a:t>
            </a:r>
            <a:r>
              <a:rPr lang="en-GB" sz="2400" baseline="30000" dirty="0">
                <a:solidFill>
                  <a:schemeClr val="tx1"/>
                </a:solidFill>
              </a:rPr>
              <a:t>st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Blue Whale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Order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Family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Genus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Classification of Living Things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Species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22393018-7AF4-4BEE-BD56-8DD4304D786A}"/>
              </a:ext>
            </a:extLst>
          </p:cNvPr>
          <p:cNvSpPr/>
          <p:nvPr/>
        </p:nvSpPr>
        <p:spPr>
          <a:xfrm>
            <a:off x="648534" y="4804855"/>
            <a:ext cx="7637025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10 SECOND WARNING</a:t>
            </a:r>
          </a:p>
        </p:txBody>
      </p: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D924F71D-7BB2-4A5F-9E87-C8A83E7C0BD3}"/>
              </a:ext>
            </a:extLst>
          </p:cNvPr>
          <p:cNvSpPr/>
          <p:nvPr/>
        </p:nvSpPr>
        <p:spPr>
          <a:xfrm>
            <a:off x="1436225" y="4807951"/>
            <a:ext cx="6380861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rgbClr val="001642"/>
                  </a:solidFill>
                </a:ln>
                <a:solidFill>
                  <a:srgbClr val="FF0000"/>
                </a:solidFill>
                <a:latin typeface="Copperplate Gothic Bold" panose="020E0705020206020404" pitchFamily="34" charset="0"/>
              </a:rPr>
              <a:t>TIME’S UP!</a:t>
            </a:r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DC1A1ABC-39F1-4D32-926B-D2566FB53832}"/>
              </a:ext>
            </a:extLst>
          </p:cNvPr>
          <p:cNvSpPr/>
          <p:nvPr/>
        </p:nvSpPr>
        <p:spPr>
          <a:xfrm>
            <a:off x="4619220" y="138677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E8C0E828-1E37-4E89-9012-2F9D7EF3DB39}"/>
              </a:ext>
            </a:extLst>
          </p:cNvPr>
          <p:cNvSpPr/>
          <p:nvPr/>
        </p:nvSpPr>
        <p:spPr>
          <a:xfrm>
            <a:off x="2324612" y="1397338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938FB03C-FC74-4E68-A857-FDAC661A5930}"/>
              </a:ext>
            </a:extLst>
          </p:cNvPr>
          <p:cNvSpPr/>
          <p:nvPr/>
        </p:nvSpPr>
        <p:spPr>
          <a:xfrm>
            <a:off x="6908850" y="1380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614" y="3181654"/>
            <a:ext cx="170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Get Ready!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193392"/>
            <a:ext cx="7429499" cy="1232142"/>
          </a:xfrm>
        </p:spPr>
        <p:txBody>
          <a:bodyPr>
            <a:norm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2 – FIND the fourth in the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29" y="2222562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Pico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28263" y="2217318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Nano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26656" y="2217317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Micro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92" y="140203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08850" y="1386560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485E73A9-908C-414F-BFEB-C9DB1138C498}"/>
              </a:ext>
            </a:extLst>
          </p:cNvPr>
          <p:cNvSpPr/>
          <p:nvPr/>
        </p:nvSpPr>
        <p:spPr>
          <a:xfrm>
            <a:off x="22568" y="1401229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41B19EC6-C010-463C-958C-BEA04353646B}"/>
              </a:ext>
            </a:extLst>
          </p:cNvPr>
          <p:cNvSpPr/>
          <p:nvPr/>
        </p:nvSpPr>
        <p:spPr>
          <a:xfrm>
            <a:off x="2330463" y="13971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D4F43DD1-AFAF-4CEB-88F8-C1CC7EEAAFE5}"/>
              </a:ext>
            </a:extLst>
          </p:cNvPr>
          <p:cNvSpPr/>
          <p:nvPr/>
        </p:nvSpPr>
        <p:spPr>
          <a:xfrm>
            <a:off x="20392" y="139562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0966759-C3AF-461D-978F-4DF07E363669}"/>
              </a:ext>
            </a:extLst>
          </p:cNvPr>
          <p:cNvSpPr/>
          <p:nvPr/>
        </p:nvSpPr>
        <p:spPr>
          <a:xfrm>
            <a:off x="43973" y="1389762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5 Points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CC4E6AAE-65C6-42AA-AB15-467D8D0E4EDB}"/>
              </a:ext>
            </a:extLst>
          </p:cNvPr>
          <p:cNvSpPr/>
          <p:nvPr/>
        </p:nvSpPr>
        <p:spPr>
          <a:xfrm>
            <a:off x="4622334" y="138677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25202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22334" y="1388613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7DDDFF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4B76B8E0-17BC-43C5-A522-17BD8D9D3828}"/>
              </a:ext>
            </a:extLst>
          </p:cNvPr>
          <p:cNvSpPr/>
          <p:nvPr/>
        </p:nvSpPr>
        <p:spPr>
          <a:xfrm>
            <a:off x="2320880" y="1389762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F44A34E2-7E50-427C-A31D-502079B6607D}"/>
              </a:ext>
            </a:extLst>
          </p:cNvPr>
          <p:cNvSpPr/>
          <p:nvPr/>
        </p:nvSpPr>
        <p:spPr>
          <a:xfrm>
            <a:off x="2311415" y="1380113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3 Points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A5287B69-E916-42FB-A553-191442B65172}"/>
              </a:ext>
            </a:extLst>
          </p:cNvPr>
          <p:cNvSpPr/>
          <p:nvPr/>
        </p:nvSpPr>
        <p:spPr>
          <a:xfrm>
            <a:off x="4622334" y="1386561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75F8BE5D-12A9-4F0D-9798-683C9896A3A8}"/>
              </a:ext>
            </a:extLst>
          </p:cNvPr>
          <p:cNvSpPr/>
          <p:nvPr/>
        </p:nvSpPr>
        <p:spPr>
          <a:xfrm>
            <a:off x="6895063" y="1370197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1 Point</a:t>
            </a:r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6A8DBA77-CAD4-4232-BCC5-A37257E2FECD}"/>
              </a:ext>
            </a:extLst>
          </p:cNvPr>
          <p:cNvSpPr/>
          <p:nvPr/>
        </p:nvSpPr>
        <p:spPr>
          <a:xfrm>
            <a:off x="4621661" y="1392894"/>
            <a:ext cx="2200344" cy="565841"/>
          </a:xfrm>
          <a:prstGeom prst="roundRect">
            <a:avLst/>
          </a:prstGeom>
          <a:gradFill flip="none" rotWithShape="1">
            <a:gsLst>
              <a:gs pos="90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n>
                <a:solidFill>
                  <a:schemeClr val="tx1">
                    <a:lumMod val="6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7D850938-944D-4948-BD8F-1C3C0FB6916D}"/>
              </a:ext>
            </a:extLst>
          </p:cNvPr>
          <p:cNvSpPr/>
          <p:nvPr/>
        </p:nvSpPr>
        <p:spPr>
          <a:xfrm>
            <a:off x="4626656" y="1393121"/>
            <a:ext cx="2200344" cy="5658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n>
                  <a:solidFill>
                    <a:srgbClr val="001642"/>
                  </a:solidFill>
                </a:ln>
                <a:solidFill>
                  <a:schemeClr val="tx1"/>
                </a:solidFill>
                <a:latin typeface="Bahnschrift" panose="020B0502040204020203" pitchFamily="34" charset="0"/>
              </a:rPr>
              <a:t>2 Points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8461" y="4388234"/>
            <a:ext cx="8084693" cy="1108043"/>
          </a:xfrm>
          <a:prstGeom prst="roundRect">
            <a:avLst/>
          </a:prstGeom>
          <a:gradFill flip="none" rotWithShape="1">
            <a:gsLst>
              <a:gs pos="93000">
                <a:srgbClr val="001642"/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Smallest Size Prefixes (Trillionth to Thousandth)</a:t>
            </a: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9FB5B794-51FF-42F6-9AF3-F48A51B8F717}"/>
              </a:ext>
            </a:extLst>
          </p:cNvPr>
          <p:cNvSpPr/>
          <p:nvPr/>
        </p:nvSpPr>
        <p:spPr>
          <a:xfrm>
            <a:off x="6905927" y="2228009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6080" y="2223731"/>
            <a:ext cx="2200344" cy="1898713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rgbClr val="EFF8FF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0000"/>
                </a:solidFill>
              </a:rPr>
              <a:t>Milli</a:t>
            </a:r>
          </a:p>
        </p:txBody>
      </p:sp>
      <p:pic>
        <p:nvPicPr>
          <p:cNvPr id="38" name="Only Connect NEW Music">
            <a:hlinkClick r:id="" action="ppaction://media"/>
            <a:extLst>
              <a:ext uri="{FF2B5EF4-FFF2-40B4-BE49-F238E27FC236}">
                <a16:creationId xmlns:a16="http://schemas.microsoft.com/office/drawing/2014/main" id="{D32D77A7-C627-4060-86FA-B5C2779E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426" y="59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9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9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82377__gynation__paper-flip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40" grpId="0"/>
      <p:bldP spid="40" grpId="1"/>
      <p:bldP spid="39" grpId="0"/>
      <p:bldP spid="39" grpId="1"/>
      <p:bldP spid="32" grpId="0" animBg="1"/>
      <p:bldP spid="31" grpId="0" animBg="1"/>
      <p:bldP spid="29" grpId="0" animBg="1"/>
      <p:bldP spid="29" grpId="1" animBg="1"/>
      <p:bldP spid="4" grpId="0" animBg="1"/>
      <p:bldP spid="6" grpId="0" animBg="1"/>
      <p:bldP spid="7" grpId="0" animBg="1"/>
      <p:bldP spid="10" grpId="0" animBg="1"/>
      <p:bldP spid="13" grpId="0" animBg="1"/>
      <p:bldP spid="19" grpId="0" animBg="1"/>
      <p:bldP spid="21" grpId="0" animBg="1"/>
      <p:bldP spid="23" grpId="0" animBg="1"/>
      <p:bldP spid="20" grpId="0"/>
      <p:bldP spid="24" grpId="0" animBg="1"/>
      <p:bldP spid="11" grpId="0" animBg="1"/>
      <p:bldP spid="11" grpId="1" animBg="1"/>
      <p:bldP spid="12" grpId="0" animBg="1"/>
      <p:bldP spid="12" grpId="1" animBg="1"/>
      <p:bldP spid="27" grpId="0" animBg="1"/>
      <p:bldP spid="22" grpId="0"/>
      <p:bldP spid="28" grpId="0" animBg="1"/>
      <p:bldP spid="30" grpId="0"/>
      <p:bldP spid="36" grpId="0" animBg="1"/>
      <p:bldP spid="26" grpId="0"/>
      <p:bldP spid="9" grpId="0" animBg="1"/>
      <p:bldP spid="3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6245-D567-4049-8768-78F3F863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08000"/>
            <a:ext cx="7198520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Missing Vowels 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E8CEA-AFD5-4745-85C5-962D29AC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785056"/>
            <a:ext cx="7598569" cy="3421944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this round, you are told the connection, but must tell me the clues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We’ve taken well-known phrases, removed the vowels, and squished up the consonants with random spaces.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Login to </a:t>
            </a:r>
            <a:r>
              <a:rPr lang="en-US" sz="2000" dirty="0" err="1">
                <a:solidFill>
                  <a:schemeClr val="bg1"/>
                </a:solidFill>
              </a:rPr>
              <a:t>buzzin.live</a:t>
            </a:r>
            <a:r>
              <a:rPr lang="en-US" sz="2000" dirty="0">
                <a:solidFill>
                  <a:schemeClr val="bg1"/>
                </a:solidFill>
              </a:rPr>
              <a:t> with the host’s code. Buzz in when you know the answer. No deducted points for wrong answers.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Everyone plays on their own, so fingers at the ready…</a:t>
            </a:r>
          </a:p>
        </p:txBody>
      </p:sp>
    </p:spTree>
    <p:extLst>
      <p:ext uri="{BB962C8B-B14F-4D97-AF65-F5344CB8AC3E}">
        <p14:creationId xmlns:p14="http://schemas.microsoft.com/office/powerpoint/2010/main" val="1447682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Habitats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RN FRST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RAINFOREST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32756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Habitats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D SRT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DESERT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420796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Habitats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TND 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TUNDRA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95941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Habitats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GRS SL 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GRASSLAND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98978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Elements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ZNC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ZINC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26032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Elements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HYD RGN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HYDROGEN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19395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Elements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LM NM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ALUMINUM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308954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40655" y="4413565"/>
            <a:ext cx="8084693" cy="1108043"/>
          </a:xfrm>
          <a:prstGeom prst="roundRect">
            <a:avLst/>
          </a:prstGeom>
          <a:gradFill flip="none" rotWithShape="1">
            <a:gsLst>
              <a:gs pos="100000">
                <a:schemeClr val="accent2"/>
              </a:gs>
              <a:gs pos="91000">
                <a:srgbClr val="001642"/>
              </a:gs>
              <a:gs pos="99000">
                <a:srgbClr val="0070C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Elements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0655" y="1851269"/>
            <a:ext cx="8084693" cy="714918"/>
          </a:xfrm>
          <a:prstGeom prst="roundRect">
            <a:avLst/>
          </a:prstGeom>
          <a:gradFill flip="none" rotWithShape="1">
            <a:gsLst>
              <a:gs pos="73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 DM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0655" y="2566187"/>
            <a:ext cx="8084693" cy="714918"/>
          </a:xfrm>
          <a:prstGeom prst="roundRect">
            <a:avLst/>
          </a:prstGeom>
          <a:gradFill flip="none" rotWithShape="1">
            <a:gsLst>
              <a:gs pos="72000">
                <a:srgbClr val="7DDDFF"/>
              </a:gs>
              <a:gs pos="100000">
                <a:schemeClr val="tx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SODIUM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4A81B3-6206-47D3-AB73-016566E5C1D0}"/>
              </a:ext>
            </a:extLst>
          </p:cNvPr>
          <p:cNvSpPr txBox="1">
            <a:spLocks/>
          </p:cNvSpPr>
          <p:nvPr/>
        </p:nvSpPr>
        <p:spPr>
          <a:xfrm>
            <a:off x="856060" y="193392"/>
            <a:ext cx="7429499" cy="123214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400" dirty="0">
                <a:solidFill>
                  <a:srgbClr val="002060"/>
                </a:solidFill>
                <a:latin typeface="Bahnschrift" panose="020B0502040204020203" pitchFamily="34" charset="0"/>
              </a:rPr>
              <a:t>Round 3 – missing vowels</a:t>
            </a:r>
          </a:p>
        </p:txBody>
      </p:sp>
    </p:spTree>
    <p:extLst>
      <p:ext uri="{BB962C8B-B14F-4D97-AF65-F5344CB8AC3E}">
        <p14:creationId xmlns:p14="http://schemas.microsoft.com/office/powerpoint/2010/main" val="84187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B7F4-A65A-4333-822B-E8369C8A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637" y="309526"/>
            <a:ext cx="7099283" cy="12135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</a:rPr>
              <a:t>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7D83C-921E-46A9-8BE4-341D94286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453117"/>
            <a:ext cx="7598569" cy="3898604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Inspiration from Only Connect on BBC4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Music Attribution:</a:t>
            </a:r>
          </a:p>
          <a:p>
            <a:r>
              <a:rPr lang="en-US" sz="1600" dirty="0">
                <a:solidFill>
                  <a:schemeClr val="bg1"/>
                </a:solidFill>
              </a:rPr>
              <a:t>Half Mystery by Kevin MacLeod</a:t>
            </a:r>
          </a:p>
          <a:p>
            <a:r>
              <a:rPr lang="en-US" sz="1600" dirty="0">
                <a:solidFill>
                  <a:schemeClr val="bg1"/>
                </a:solidFill>
              </a:rPr>
              <a:t>Link: </a:t>
            </a:r>
            <a:r>
              <a:rPr lang="en-US" sz="16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https://incompetech.filmmusic.io/song/5026-half-mystery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License: </a:t>
            </a: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https://filmmusic.io/standard-license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Page Flip Sound:</a:t>
            </a:r>
          </a:p>
          <a:p>
            <a:r>
              <a:rPr lang="en-US" sz="1600" dirty="0">
                <a:solidFill>
                  <a:schemeClr val="bg1"/>
                </a:solidFill>
              </a:rPr>
              <a:t>Paper Flip by </a:t>
            </a:r>
            <a:r>
              <a:rPr lang="en-US" sz="1600" dirty="0" err="1">
                <a:solidFill>
                  <a:schemeClr val="bg1"/>
                </a:solidFill>
              </a:rPr>
              <a:t>gynation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0" i="0" u="none" strike="noStrike" dirty="0">
                <a:solidFill>
                  <a:schemeClr val="bg1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work is licensed under the Creative Commons 0 License.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097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ustom 14">
      <a:dk1>
        <a:sysClr val="windowText" lastClr="000000"/>
      </a:dk1>
      <a:lt1>
        <a:sysClr val="window" lastClr="FFFFFF"/>
      </a:lt1>
      <a:dk2>
        <a:srgbClr val="335B74"/>
      </a:dk2>
      <a:lt2>
        <a:srgbClr val="CFDFEA"/>
      </a:lt2>
      <a:accent1>
        <a:srgbClr val="264457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FCAE3B"/>
      </a:accent6>
      <a:hlink>
        <a:srgbClr val="FCAE3B"/>
      </a:hlink>
      <a:folHlink>
        <a:srgbClr val="B26B0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15548</TotalTime>
  <Words>1032</Words>
  <PresentationFormat>On-screen Show (16:10)</PresentationFormat>
  <Paragraphs>256</Paragraphs>
  <Slides>26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Bahnschrift</vt:lpstr>
      <vt:lpstr>Calibri</vt:lpstr>
      <vt:lpstr>Cambria Math</vt:lpstr>
      <vt:lpstr>Copperplate Gothic Bold</vt:lpstr>
      <vt:lpstr>Garamond</vt:lpstr>
      <vt:lpstr>Trebuchet MS</vt:lpstr>
      <vt:lpstr>Celestial</vt:lpstr>
      <vt:lpstr>Only Connect</vt:lpstr>
      <vt:lpstr>Player Instructions</vt:lpstr>
      <vt:lpstr>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Round 1 – FIND the connection</vt:lpstr>
      <vt:lpstr>Find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Round 2 – FIND the fourth in the Sequence</vt:lpstr>
      <vt:lpstr>Missing Vowels 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2011-07-02T09:32:01Z</dcterms:created>
  <dcterms:modified xsi:type="dcterms:W3CDTF">2022-05-26T19:01:20Z</dcterms:modified>
</cp:coreProperties>
</file>