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57"/>
  </p:notesMasterIdLst>
  <p:sldIdLst>
    <p:sldId id="272" r:id="rId2"/>
    <p:sldId id="411" r:id="rId3"/>
    <p:sldId id="308" r:id="rId4"/>
    <p:sldId id="367" r:id="rId5"/>
    <p:sldId id="375" r:id="rId6"/>
    <p:sldId id="376" r:id="rId7"/>
    <p:sldId id="359" r:id="rId8"/>
    <p:sldId id="378" r:id="rId9"/>
    <p:sldId id="389" r:id="rId10"/>
    <p:sldId id="379" r:id="rId11"/>
    <p:sldId id="384" r:id="rId12"/>
    <p:sldId id="410" r:id="rId13"/>
    <p:sldId id="385" r:id="rId14"/>
    <p:sldId id="388" r:id="rId15"/>
    <p:sldId id="387" r:id="rId16"/>
    <p:sldId id="309" r:id="rId17"/>
    <p:sldId id="409" r:id="rId18"/>
    <p:sldId id="414" r:id="rId19"/>
    <p:sldId id="361" r:id="rId20"/>
    <p:sldId id="415" r:id="rId21"/>
    <p:sldId id="421" r:id="rId22"/>
    <p:sldId id="416" r:id="rId23"/>
    <p:sldId id="420" r:id="rId24"/>
    <p:sldId id="423" r:id="rId25"/>
    <p:sldId id="428" r:id="rId26"/>
    <p:sldId id="429" r:id="rId27"/>
    <p:sldId id="426" r:id="rId28"/>
    <p:sldId id="418" r:id="rId29"/>
    <p:sldId id="322" r:id="rId30"/>
    <p:sldId id="266" r:id="rId31"/>
    <p:sldId id="430" r:id="rId32"/>
    <p:sldId id="431" r:id="rId33"/>
    <p:sldId id="432" r:id="rId34"/>
    <p:sldId id="433" r:id="rId35"/>
    <p:sldId id="434" r:id="rId36"/>
    <p:sldId id="435" r:id="rId37"/>
    <p:sldId id="436" r:id="rId38"/>
    <p:sldId id="437" r:id="rId39"/>
    <p:sldId id="438" r:id="rId40"/>
    <p:sldId id="439" r:id="rId41"/>
    <p:sldId id="440" r:id="rId42"/>
    <p:sldId id="441" r:id="rId43"/>
    <p:sldId id="442" r:id="rId44"/>
    <p:sldId id="443" r:id="rId45"/>
    <p:sldId id="444" r:id="rId46"/>
    <p:sldId id="445" r:id="rId47"/>
    <p:sldId id="446" r:id="rId48"/>
    <p:sldId id="447" r:id="rId49"/>
    <p:sldId id="448" r:id="rId50"/>
    <p:sldId id="449" r:id="rId51"/>
    <p:sldId id="450" r:id="rId52"/>
    <p:sldId id="451" r:id="rId53"/>
    <p:sldId id="452" r:id="rId54"/>
    <p:sldId id="453" r:id="rId55"/>
    <p:sldId id="362" r:id="rId56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642"/>
    <a:srgbClr val="7DDDFF"/>
    <a:srgbClr val="89CCFF"/>
    <a:srgbClr val="EFF8FF"/>
    <a:srgbClr val="AFDDFF"/>
    <a:srgbClr val="B7ECFF"/>
    <a:srgbClr val="89E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napToObjects="1">
      <p:cViewPr varScale="1">
        <p:scale>
          <a:sx n="135" d="100"/>
          <a:sy n="135" d="100"/>
        </p:scale>
        <p:origin x="906" y="126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1650E-19FB-8E49-AC32-1758D9AB6B69}" type="datetimeFigureOut">
              <a:rPr lang="en-US" smtClean="0"/>
              <a:t>5/31/2022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6BD51-874B-1043-BAEC-12F18FB27B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232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657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364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726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162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82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935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9624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81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8430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288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352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7662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5410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7267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9670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862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103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833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1205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4478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5608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4766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0152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378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1799" y="1636889"/>
            <a:ext cx="5398295" cy="2017887"/>
          </a:xfrm>
        </p:spPr>
        <p:txBody>
          <a:bodyPr anchor="b">
            <a:normAutofit/>
          </a:bodyPr>
          <a:lstStyle>
            <a:lvl1pPr algn="r">
              <a:defRPr sz="36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799" y="3654777"/>
            <a:ext cx="5398295" cy="1171223"/>
          </a:xfrm>
        </p:spPr>
        <p:txBody>
          <a:bodyPr anchor="t">
            <a:normAutofit/>
          </a:bodyPr>
          <a:lstStyle>
            <a:lvl1pPr marL="0" indent="0" algn="r">
              <a:buNone/>
              <a:defRPr sz="1350" cap="all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99419" y="4892146"/>
            <a:ext cx="1200150" cy="314854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71799" y="4892146"/>
            <a:ext cx="3670469" cy="3148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56719" y="4892146"/>
            <a:ext cx="413375" cy="314854"/>
          </a:xfrm>
        </p:spPr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0703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934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57151"/>
            <a:ext cx="7598570" cy="1224000"/>
          </a:xfrm>
        </p:spPr>
        <p:txBody>
          <a:bodyPr anchor="b"/>
          <a:lstStyle>
            <a:lvl1pPr algn="l">
              <a:defRPr sz="3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49" y="3981151"/>
            <a:ext cx="7598571" cy="7170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 cap="all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649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1" y="1785056"/>
            <a:ext cx="3746501" cy="304094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66421" y="1785056"/>
            <a:ext cx="3746499" cy="304094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256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0252" y="1848556"/>
            <a:ext cx="3531791" cy="480218"/>
          </a:xfrm>
        </p:spPr>
        <p:txBody>
          <a:bodyPr anchor="b">
            <a:no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2391834"/>
            <a:ext cx="3747692" cy="243416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3" y="1855612"/>
            <a:ext cx="3542110" cy="480218"/>
          </a:xfrm>
        </p:spPr>
        <p:txBody>
          <a:bodyPr anchor="b">
            <a:no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67612" y="2391834"/>
            <a:ext cx="3746501" cy="243416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002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126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06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728611"/>
            <a:ext cx="2760664" cy="11430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6151" y="508001"/>
            <a:ext cx="4626770" cy="4318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871611"/>
            <a:ext cx="2760664" cy="15240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49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333500"/>
            <a:ext cx="4623490" cy="114300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2190" y="762000"/>
            <a:ext cx="2460731" cy="3810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476500"/>
            <a:ext cx="4623490" cy="15240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203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3944054"/>
            <a:ext cx="7598570" cy="472282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8701" y="776760"/>
            <a:ext cx="6569870" cy="2637480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416336"/>
            <a:ext cx="7598570" cy="41142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86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508001"/>
            <a:ext cx="7598570" cy="2603499"/>
          </a:xfrm>
        </p:spPr>
        <p:txBody>
          <a:bodyPr anchor="ctr">
            <a:normAutofit/>
          </a:bodyPr>
          <a:lstStyle>
            <a:lvl1pPr algn="l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3619500"/>
            <a:ext cx="7598571" cy="12065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54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78400" y="2286000"/>
            <a:ext cx="457200" cy="48731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6206" y="686114"/>
            <a:ext cx="457200" cy="48731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201" y="508001"/>
            <a:ext cx="7162799" cy="2285999"/>
          </a:xfrm>
        </p:spPr>
        <p:txBody>
          <a:bodyPr anchor="ctr">
            <a:normAutofit/>
          </a:bodyPr>
          <a:lstStyle>
            <a:lvl1pPr algn="l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3406" y="2794000"/>
            <a:ext cx="7004388" cy="3175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99" y="3619500"/>
            <a:ext cx="7614275" cy="12065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80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2" y="2757151"/>
            <a:ext cx="7598569" cy="12240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981151"/>
            <a:ext cx="7598570" cy="7170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552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678400" y="2286000"/>
            <a:ext cx="457200" cy="48731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6206" y="686114"/>
            <a:ext cx="457200" cy="48731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744201" y="508001"/>
            <a:ext cx="7162799" cy="2285999"/>
          </a:xfrm>
        </p:spPr>
        <p:txBody>
          <a:bodyPr anchor="ctr">
            <a:normAutofit/>
          </a:bodyPr>
          <a:lstStyle>
            <a:lvl1pPr algn="l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350" y="3238500"/>
            <a:ext cx="7601577" cy="74083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49" y="3979333"/>
            <a:ext cx="7601577" cy="846667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130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508001"/>
            <a:ext cx="7598570" cy="22859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351" y="2921000"/>
            <a:ext cx="7598571" cy="6985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1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3619500"/>
            <a:ext cx="7598571" cy="12065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817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4351" y="508000"/>
            <a:ext cx="7598569" cy="1213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4242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4006" y="508000"/>
            <a:ext cx="1618914" cy="4318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08000"/>
            <a:ext cx="5874087" cy="43180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22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8000">
              <a:schemeClr val="accent2">
                <a:lumMod val="0"/>
                <a:lumOff val="100000"/>
              </a:schemeClr>
            </a:gs>
            <a:gs pos="79000">
              <a:srgbClr val="00B0F0"/>
            </a:gs>
            <a:gs pos="100000">
              <a:srgbClr val="0070C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508000"/>
            <a:ext cx="7598569" cy="121355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1785056"/>
            <a:ext cx="7598569" cy="3040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42245" y="4892146"/>
            <a:ext cx="1200150" cy="314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140825E-4A15-4D39-8176-1F07E904CB3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4892146"/>
            <a:ext cx="5870744" cy="314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9546" y="4892146"/>
            <a:ext cx="413375" cy="314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687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  <p:sldLayoutId id="2147483962" r:id="rId12"/>
    <p:sldLayoutId id="2147483963" r:id="rId13"/>
    <p:sldLayoutId id="2147483964" r:id="rId14"/>
    <p:sldLayoutId id="2147483965" r:id="rId15"/>
    <p:sldLayoutId id="2147483966" r:id="rId16"/>
    <p:sldLayoutId id="2147483967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13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9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9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9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9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9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9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hyperlink" Target="https://thebestmusicandsongswikia.miraheze.org/wiki/Adele" TargetMode="External"/><Relationship Id="rId18" Type="http://schemas.openxmlformats.org/officeDocument/2006/relationships/hyperlink" Target="http://pngimg.com/download/20796/?i=1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commons.wikimedia.org/wiki/File:Bono_2014.jpg" TargetMode="External"/><Relationship Id="rId12" Type="http://schemas.openxmlformats.org/officeDocument/2006/relationships/image" Target="../media/image8.jpeg"/><Relationship Id="rId17" Type="http://schemas.openxmlformats.org/officeDocument/2006/relationships/hyperlink" Target="https://creativecommons.org/licenses/by-nc/3.0/" TargetMode="External"/><Relationship Id="rId2" Type="http://schemas.openxmlformats.org/officeDocument/2006/relationships/audio" Target="../media/media1.mp3"/><Relationship Id="rId16" Type="http://schemas.openxmlformats.org/officeDocument/2006/relationships/hyperlink" Target="https://pngimg.com/download/20798" TargetMode="External"/><Relationship Id="rId1" Type="http://schemas.microsoft.com/office/2007/relationships/media" Target="../media/media1.mp3"/><Relationship Id="rId6" Type="http://schemas.openxmlformats.org/officeDocument/2006/relationships/image" Target="../media/image5.jpg"/><Relationship Id="rId11" Type="http://schemas.openxmlformats.org/officeDocument/2006/relationships/hyperlink" Target="https://tonan111.blogspot.com/2012/06/sting.html" TargetMode="External"/><Relationship Id="rId5" Type="http://schemas.openxmlformats.org/officeDocument/2006/relationships/audio" Target="../media/audio1.wav"/><Relationship Id="rId15" Type="http://schemas.openxmlformats.org/officeDocument/2006/relationships/hyperlink" Target="https://creativecommons.org/licenses/by-sa/3.0/" TargetMode="External"/><Relationship Id="rId10" Type="http://schemas.openxmlformats.org/officeDocument/2006/relationships/image" Target="../media/image7.jpeg"/><Relationship Id="rId4" Type="http://schemas.openxmlformats.org/officeDocument/2006/relationships/notesSlide" Target="../notesSlides/notesSlide4.xml"/><Relationship Id="rId9" Type="http://schemas.openxmlformats.org/officeDocument/2006/relationships/hyperlink" Target="https://commons.wikimedia.org/wiki/File:Madonna_-_Rebel_Heart_Tour_Cologne_2_(22851518577)_(cropped).jpg" TargetMode="External"/><Relationship Id="rId1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13" Type="http://schemas.openxmlformats.org/officeDocument/2006/relationships/hyperlink" Target="http://narmo.milne-library.org/Poms-471997/Flowers-Pompoms-Cheers-Color-Rose-red-7-Colors-to-Choose-VGEBY-6Pcs/" TargetMode="External"/><Relationship Id="rId18" Type="http://schemas.openxmlformats.org/officeDocument/2006/relationships/hyperlink" Target="https://creativecommons.org/licenses/by/3.0/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becentsable.net/2013/11/gma-deals-steals-oprah.html/" TargetMode="External"/><Relationship Id="rId12" Type="http://schemas.openxmlformats.org/officeDocument/2006/relationships/image" Target="../media/image12.jpeg"/><Relationship Id="rId17" Type="http://schemas.openxmlformats.org/officeDocument/2006/relationships/hyperlink" Target="http://pngimg.com/download/20796/?i=1" TargetMode="External"/><Relationship Id="rId2" Type="http://schemas.openxmlformats.org/officeDocument/2006/relationships/audio" Target="../media/media1.mp3"/><Relationship Id="rId16" Type="http://schemas.openxmlformats.org/officeDocument/2006/relationships/hyperlink" Target="https://creativecommons.org/licenses/by-nc/3.0/" TargetMode="External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11" Type="http://schemas.openxmlformats.org/officeDocument/2006/relationships/hyperlink" Target="https://www.flickr.com/photos/bracdan/6725873043" TargetMode="External"/><Relationship Id="rId5" Type="http://schemas.openxmlformats.org/officeDocument/2006/relationships/audio" Target="../media/audio1.wav"/><Relationship Id="rId15" Type="http://schemas.openxmlformats.org/officeDocument/2006/relationships/hyperlink" Target="https://pngimg.com/download/20798" TargetMode="External"/><Relationship Id="rId10" Type="http://schemas.openxmlformats.org/officeDocument/2006/relationships/image" Target="../media/image11.jpeg"/><Relationship Id="rId4" Type="http://schemas.openxmlformats.org/officeDocument/2006/relationships/notesSlide" Target="../notesSlides/notesSlide12.xml"/><Relationship Id="rId9" Type="http://schemas.openxmlformats.org/officeDocument/2006/relationships/hyperlink" Target="http://the99centchef.blogspot.com/2013/08/cheapkate-dining-video-mcdonalds-filet.html" TargetMode="External"/><Relationship Id="rId1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13" Type="http://schemas.openxmlformats.org/officeDocument/2006/relationships/hyperlink" Target="https://en.wikipedia.org/wiki/Brandy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://temporarywaffle.blogspot.com/2016/04/mamaway-maternity-and-nursing-bra.html" TargetMode="External"/><Relationship Id="rId12" Type="http://schemas.openxmlformats.org/officeDocument/2006/relationships/image" Target="../media/image16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jpeg"/><Relationship Id="rId11" Type="http://schemas.openxmlformats.org/officeDocument/2006/relationships/hyperlink" Target="http://kentroversypapers.blogspot.com/2005/08/microchip-agenda.html" TargetMode="External"/><Relationship Id="rId5" Type="http://schemas.openxmlformats.org/officeDocument/2006/relationships/audio" Target="../media/audio1.wav"/><Relationship Id="rId15" Type="http://schemas.openxmlformats.org/officeDocument/2006/relationships/hyperlink" Target="https://creativecommons.org/licenses/by-nc-nd/3.0/" TargetMode="External"/><Relationship Id="rId10" Type="http://schemas.openxmlformats.org/officeDocument/2006/relationships/image" Target="../media/image15.jpg"/><Relationship Id="rId4" Type="http://schemas.openxmlformats.org/officeDocument/2006/relationships/notesSlide" Target="../notesSlides/notesSlide15.xml"/><Relationship Id="rId9" Type="http://schemas.openxmlformats.org/officeDocument/2006/relationships/hyperlink" Target="https://en.wiktionary.org/wiki/raisin_bran" TargetMode="External"/><Relationship Id="rId1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hyperlink" Target="http://streathambrixtonchess.blogspot.com/2011/04/i-was-teenage-mars-bar-thief.html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courses.lumenlearning.com/chemistryformajors/chapter/atomic-structure-and-symbolism/" TargetMode="External"/><Relationship Id="rId12" Type="http://schemas.openxmlformats.org/officeDocument/2006/relationships/image" Target="../media/image20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7.jpg"/><Relationship Id="rId11" Type="http://schemas.openxmlformats.org/officeDocument/2006/relationships/hyperlink" Target="https://www.publicdomainpictures.net/en/view-image.php?image=178518&amp;picture=digging-in-the-dirt" TargetMode="External"/><Relationship Id="rId5" Type="http://schemas.openxmlformats.org/officeDocument/2006/relationships/audio" Target="../media/audio1.wav"/><Relationship Id="rId10" Type="http://schemas.openxmlformats.org/officeDocument/2006/relationships/image" Target="../media/image19.jpeg"/><Relationship Id="rId4" Type="http://schemas.openxmlformats.org/officeDocument/2006/relationships/notesSlide" Target="../notesSlides/notesSlide24.xml"/><Relationship Id="rId9" Type="http://schemas.openxmlformats.org/officeDocument/2006/relationships/hyperlink" Target="http://odiseaazul.blogspot.com/2014/08/arquetipos-en-las-divinidades-femeninas.html" TargetMode="External"/><Relationship Id="rId1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filmmusic.io/standard-license" TargetMode="External"/><Relationship Id="rId2" Type="http://schemas.openxmlformats.org/officeDocument/2006/relationships/hyperlink" Target="https://incompetech.filmmusic.io/song/5026-half-myster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reativecommons.org/publicdomain/zero/1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17622-B54E-4B63-9C2B-DE244E358F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6391" y="1636889"/>
            <a:ext cx="6413703" cy="2017887"/>
          </a:xfrm>
        </p:spPr>
        <p:txBody>
          <a:bodyPr>
            <a:normAutofit/>
          </a:bodyPr>
          <a:lstStyle/>
          <a:p>
            <a:r>
              <a:rPr lang="en-US" sz="7200" b="1" dirty="0">
                <a:ln>
                  <a:solidFill>
                    <a:srgbClr val="001642"/>
                  </a:solidFill>
                </a:ln>
                <a:solidFill>
                  <a:srgbClr val="EFF8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JUST Connect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FDFDC-0FD9-4122-A6CD-FBD6CA9BA3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600" dirty="0">
                <a:solidFill>
                  <a:srgbClr val="001642"/>
                </a:solidFill>
              </a:rPr>
              <a:t>Created by Amy Fisher</a:t>
            </a:r>
          </a:p>
        </p:txBody>
      </p:sp>
    </p:spTree>
    <p:extLst>
      <p:ext uri="{BB962C8B-B14F-4D97-AF65-F5344CB8AC3E}">
        <p14:creationId xmlns:p14="http://schemas.microsoft.com/office/powerpoint/2010/main" val="1580554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7250" y="22648"/>
            <a:ext cx="7429499" cy="1232142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001642"/>
                </a:solidFill>
                <a:latin typeface="Bahnschrift" panose="020B0502040204020203" pitchFamily="34" charset="0"/>
              </a:rPr>
              <a:t>Player Instructions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797860" y="1538010"/>
            <a:ext cx="3657600" cy="351631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Split up the players into two teams.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Decide on a team captain for each team. They will say ‘Next’ and give final answers.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Rock Paper Scissors between team captains to decide which team goes first.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Each team takes turns guessing first on Connections and Sequences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Say ‘Next’ to see the next clue. (Host clicks spacebar to show next clue)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Talk amongst your team to decide on the best answer.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Team captain will say “Ding!” to buzz in and announce their final guess.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If correct, that team gets the number of points displayed on the game screen.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432A6-C670-4624-951E-938B35A39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45248" y="1098698"/>
            <a:ext cx="3657600" cy="423884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If incorrect, the other team has a chance to guess. (Host should reveal the rest of the clues if not already shown.)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If they get it correct, they earn 1 point.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Teams switch, second team has a turn to guess.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Game continues for Round 1 and 2 in this fashion.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For Round 3, everyone is on the Stage (or Lobby) and connects to </a:t>
            </a:r>
            <a:r>
              <a:rPr lang="en-GB" sz="1200" dirty="0" err="1">
                <a:solidFill>
                  <a:srgbClr val="001642"/>
                </a:solidFill>
              </a:rPr>
              <a:t>buzzin.live</a:t>
            </a:r>
            <a:r>
              <a:rPr lang="en-GB" sz="1200" dirty="0">
                <a:solidFill>
                  <a:srgbClr val="001642"/>
                </a:solidFill>
              </a:rPr>
              <a:t> with the Host creating a room and sharing the code.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First person to buzz in with the correct answer gets one point for their team.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No deduction of points for wrong answers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Team with the most points wins!</a:t>
            </a:r>
          </a:p>
        </p:txBody>
      </p:sp>
    </p:spTree>
    <p:extLst>
      <p:ext uri="{BB962C8B-B14F-4D97-AF65-F5344CB8AC3E}">
        <p14:creationId xmlns:p14="http://schemas.microsoft.com/office/powerpoint/2010/main" val="2943212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6245-D567-4049-8768-78F3F863A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060" y="423283"/>
            <a:ext cx="7429499" cy="1232142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1642"/>
                </a:solidFill>
                <a:latin typeface="Bahnschrift" panose="020B0502040204020203" pitchFamily="34" charset="0"/>
              </a:rPr>
              <a:t>Find the Connection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E8CEA-AFD5-4745-85C5-962D29AC6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460205"/>
            <a:ext cx="7598569" cy="3831512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001642"/>
                </a:solidFill>
              </a:rPr>
              <a:t>In this round, you can see up to 4 clues. I want to know what connects them.</a:t>
            </a:r>
          </a:p>
          <a:p>
            <a:pPr marL="0" indent="0">
              <a:buNone/>
            </a:pPr>
            <a:endParaRPr lang="en-US" sz="2000" dirty="0">
              <a:solidFill>
                <a:srgbClr val="001642"/>
              </a:solidFill>
            </a:endParaRPr>
          </a:p>
          <a:p>
            <a:r>
              <a:rPr lang="en-US" sz="2000" dirty="0">
                <a:solidFill>
                  <a:srgbClr val="001642"/>
                </a:solidFill>
              </a:rPr>
              <a:t>If you can tell me the answer after only one clue, you’ll get an incredible 5 points. After two clues, you’ll get 3 points, three clues gets you 2 points, and all 4 will give you 1 point.</a:t>
            </a:r>
          </a:p>
          <a:p>
            <a:pPr marL="0" indent="0">
              <a:buNone/>
            </a:pPr>
            <a:endParaRPr lang="en-US" sz="2000" dirty="0">
              <a:solidFill>
                <a:srgbClr val="001642"/>
              </a:solidFill>
            </a:endParaRPr>
          </a:p>
          <a:p>
            <a:r>
              <a:rPr lang="en-US" sz="2000" dirty="0">
                <a:solidFill>
                  <a:srgbClr val="001642"/>
                </a:solidFill>
              </a:rPr>
              <a:t>If you give a wrong answer or don’t answer at all, I’ll give it to the other team for a bonus.</a:t>
            </a:r>
          </a:p>
        </p:txBody>
      </p:sp>
    </p:spTree>
    <p:extLst>
      <p:ext uri="{BB962C8B-B14F-4D97-AF65-F5344CB8AC3E}">
        <p14:creationId xmlns:p14="http://schemas.microsoft.com/office/powerpoint/2010/main" val="3768956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A841F27C-A048-4810-B5F0-6FD4E8AEEF12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3" name="Rounded Rectangle 10">
            <a:extLst>
              <a:ext uri="{FF2B5EF4-FFF2-40B4-BE49-F238E27FC236}">
                <a16:creationId xmlns:a16="http://schemas.microsoft.com/office/drawing/2014/main" id="{A9364D3F-C3C1-4380-A233-7111283340B8}"/>
              </a:ext>
            </a:extLst>
          </p:cNvPr>
          <p:cNvSpPr/>
          <p:nvPr/>
        </p:nvSpPr>
        <p:spPr>
          <a:xfrm>
            <a:off x="6898177" y="1385517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FBED5D03-5640-4E4F-9E15-420057704821}"/>
              </a:ext>
            </a:extLst>
          </p:cNvPr>
          <p:cNvSpPr/>
          <p:nvPr/>
        </p:nvSpPr>
        <p:spPr>
          <a:xfrm>
            <a:off x="6905927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5927" y="138279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1 – FIND the connection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Mustard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Peacock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Plum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Scarlet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9041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D708528D-361E-4FC5-9C42-CC43ECF01E15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493E40DE-7021-4741-BD07-23EF4AA77ECF}"/>
              </a:ext>
            </a:extLst>
          </p:cNvPr>
          <p:cNvSpPr/>
          <p:nvPr/>
        </p:nvSpPr>
        <p:spPr>
          <a:xfrm>
            <a:off x="6902378" y="138740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40020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2" y="4367297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Clue Characters</a:t>
            </a:r>
          </a:p>
        </p:txBody>
      </p:sp>
      <p:pic>
        <p:nvPicPr>
          <p:cNvPr id="17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9410CC03-6B5B-43A4-A326-FA480970F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31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000"/>
                            </p:stCondLst>
                            <p:childTnLst>
                              <p:par>
                                <p:cTn id="6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39" grpId="0"/>
      <p:bldP spid="39" grpId="1"/>
      <p:bldP spid="33" grpId="0" animBg="1"/>
      <p:bldP spid="32" grpId="0" animBg="1"/>
      <p:bldP spid="31" grpId="0" animBg="1"/>
      <p:bldP spid="25" grpId="0" animBg="1"/>
      <p:bldP spid="29" grpId="0" animBg="1"/>
      <p:bldP spid="29" grpId="1" animBg="1"/>
      <p:bldP spid="4" grpId="0" animBg="1"/>
      <p:bldP spid="6" grpId="0" animBg="1"/>
      <p:bldP spid="7" grpId="0" animBg="1"/>
      <p:bldP spid="8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4" grpId="0"/>
      <p:bldP spid="34" grpId="1"/>
      <p:bldP spid="35" grpId="0" animBg="1"/>
      <p:bldP spid="30" grpId="0"/>
      <p:bldP spid="36" grpId="0" animBg="1"/>
      <p:bldP spid="26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A841F27C-A048-4810-B5F0-6FD4E8AEEF12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3" name="Rounded Rectangle 10">
            <a:extLst>
              <a:ext uri="{FF2B5EF4-FFF2-40B4-BE49-F238E27FC236}">
                <a16:creationId xmlns:a16="http://schemas.microsoft.com/office/drawing/2014/main" id="{A9364D3F-C3C1-4380-A233-7111283340B8}"/>
              </a:ext>
            </a:extLst>
          </p:cNvPr>
          <p:cNvSpPr/>
          <p:nvPr/>
        </p:nvSpPr>
        <p:spPr>
          <a:xfrm>
            <a:off x="6898177" y="1385517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FBED5D03-5640-4E4F-9E15-420057704821}"/>
              </a:ext>
            </a:extLst>
          </p:cNvPr>
          <p:cNvSpPr/>
          <p:nvPr/>
        </p:nvSpPr>
        <p:spPr>
          <a:xfrm>
            <a:off x="6905927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5927" y="138279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1 – FIND the connection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Fiji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Voss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Evian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Aquafina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9041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D708528D-361E-4FC5-9C42-CC43ECF01E15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493E40DE-7021-4741-BD07-23EF4AA77ECF}"/>
              </a:ext>
            </a:extLst>
          </p:cNvPr>
          <p:cNvSpPr/>
          <p:nvPr/>
        </p:nvSpPr>
        <p:spPr>
          <a:xfrm>
            <a:off x="6902378" y="138740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40020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2" y="4367297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Water Bottle Brands</a:t>
            </a:r>
          </a:p>
        </p:txBody>
      </p:sp>
      <p:pic>
        <p:nvPicPr>
          <p:cNvPr id="17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9410CC03-6B5B-43A4-A326-FA480970F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25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000"/>
                            </p:stCondLst>
                            <p:childTnLst>
                              <p:par>
                                <p:cTn id="6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39" grpId="0"/>
      <p:bldP spid="39" grpId="1"/>
      <p:bldP spid="33" grpId="0" animBg="1"/>
      <p:bldP spid="32" grpId="0" animBg="1"/>
      <p:bldP spid="31" grpId="0" animBg="1"/>
      <p:bldP spid="25" grpId="0" animBg="1"/>
      <p:bldP spid="29" grpId="0" animBg="1"/>
      <p:bldP spid="29" grpId="1" animBg="1"/>
      <p:bldP spid="4" grpId="0" animBg="1"/>
      <p:bldP spid="6" grpId="0" animBg="1"/>
      <p:bldP spid="7" grpId="0" animBg="1"/>
      <p:bldP spid="8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4" grpId="0"/>
      <p:bldP spid="34" grpId="1"/>
      <p:bldP spid="35" grpId="0" animBg="1"/>
      <p:bldP spid="30" grpId="0"/>
      <p:bldP spid="36" grpId="0" animBg="1"/>
      <p:bldP spid="26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A841F27C-A048-4810-B5F0-6FD4E8AEEF12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3" name="Rounded Rectangle 10">
            <a:extLst>
              <a:ext uri="{FF2B5EF4-FFF2-40B4-BE49-F238E27FC236}">
                <a16:creationId xmlns:a16="http://schemas.microsoft.com/office/drawing/2014/main" id="{A9364D3F-C3C1-4380-A233-7111283340B8}"/>
              </a:ext>
            </a:extLst>
          </p:cNvPr>
          <p:cNvSpPr/>
          <p:nvPr/>
        </p:nvSpPr>
        <p:spPr>
          <a:xfrm>
            <a:off x="6898177" y="1385517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FBED5D03-5640-4E4F-9E15-420057704821}"/>
              </a:ext>
            </a:extLst>
          </p:cNvPr>
          <p:cNvSpPr/>
          <p:nvPr/>
        </p:nvSpPr>
        <p:spPr>
          <a:xfrm>
            <a:off x="6905927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5927" y="138279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1 – FIND the connection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 </a:t>
            </a:r>
            <a:r>
              <a:rPr lang="en-US" sz="2000" dirty="0" err="1">
                <a:solidFill>
                  <a:schemeClr val="bg1"/>
                </a:solidFill>
              </a:rPr>
              <a:t>Humuhumunukunukuāpuaʻa</a:t>
            </a:r>
            <a:endParaRPr lang="en-GB" sz="2200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 err="1">
                <a:solidFill>
                  <a:srgbClr val="000000"/>
                </a:solidFill>
              </a:rPr>
              <a:t>Slimehead</a:t>
            </a:r>
            <a:endParaRPr lang="en-GB" sz="2200" dirty="0">
              <a:solidFill>
                <a:srgbClr val="00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Lumpsucker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Pirate Perch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9041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D708528D-361E-4FC5-9C42-CC43ECF01E15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493E40DE-7021-4741-BD07-23EF4AA77ECF}"/>
              </a:ext>
            </a:extLst>
          </p:cNvPr>
          <p:cNvSpPr/>
          <p:nvPr/>
        </p:nvSpPr>
        <p:spPr>
          <a:xfrm>
            <a:off x="6902378" y="138740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40020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2" y="4367297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Types of Fish</a:t>
            </a:r>
          </a:p>
        </p:txBody>
      </p:sp>
      <p:pic>
        <p:nvPicPr>
          <p:cNvPr id="17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9410CC03-6B5B-43A4-A326-FA480970F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3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000"/>
                            </p:stCondLst>
                            <p:childTnLst>
                              <p:par>
                                <p:cTn id="6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39" grpId="0"/>
      <p:bldP spid="39" grpId="1"/>
      <p:bldP spid="33" grpId="0" animBg="1"/>
      <p:bldP spid="32" grpId="0" animBg="1"/>
      <p:bldP spid="31" grpId="0" animBg="1"/>
      <p:bldP spid="25" grpId="0" animBg="1"/>
      <p:bldP spid="29" grpId="0" animBg="1"/>
      <p:bldP spid="29" grpId="1" animBg="1"/>
      <p:bldP spid="4" grpId="0" animBg="1"/>
      <p:bldP spid="6" grpId="0" animBg="1"/>
      <p:bldP spid="7" grpId="0" animBg="1"/>
      <p:bldP spid="8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4" grpId="0"/>
      <p:bldP spid="34" grpId="1"/>
      <p:bldP spid="35" grpId="0" animBg="1"/>
      <p:bldP spid="30" grpId="0"/>
      <p:bldP spid="36" grpId="0" animBg="1"/>
      <p:bldP spid="26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ounded Rectangle 10">
            <a:extLst>
              <a:ext uri="{FF2B5EF4-FFF2-40B4-BE49-F238E27FC236}">
                <a16:creationId xmlns:a16="http://schemas.microsoft.com/office/drawing/2014/main" id="{803786BD-5EE0-4C04-B241-BC337890D9B5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46" name="Rounded Rectangle 10">
            <a:extLst>
              <a:ext uri="{FF2B5EF4-FFF2-40B4-BE49-F238E27FC236}">
                <a16:creationId xmlns:a16="http://schemas.microsoft.com/office/drawing/2014/main" id="{0899D7AE-AD54-4ABB-9E5C-C962822C3091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7F31CC7-505E-4919-A3C4-3DCF6ECA727B}"/>
              </a:ext>
            </a:extLst>
          </p:cNvPr>
          <p:cNvSpPr/>
          <p:nvPr/>
        </p:nvSpPr>
        <p:spPr>
          <a:xfrm>
            <a:off x="4541697" y="2846208"/>
            <a:ext cx="65837" cy="60099"/>
          </a:xfrm>
          <a:prstGeom prst="ellipse">
            <a:avLst/>
          </a:prstGeom>
          <a:solidFill>
            <a:srgbClr val="7DDDFF"/>
          </a:solidFill>
          <a:ln>
            <a:solidFill>
              <a:srgbClr val="89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10">
            <a:extLst>
              <a:ext uri="{FF2B5EF4-FFF2-40B4-BE49-F238E27FC236}">
                <a16:creationId xmlns:a16="http://schemas.microsoft.com/office/drawing/2014/main" id="{A9364D3F-C3C1-4380-A233-7111283340B8}"/>
              </a:ext>
            </a:extLst>
          </p:cNvPr>
          <p:cNvSpPr/>
          <p:nvPr/>
        </p:nvSpPr>
        <p:spPr>
          <a:xfrm>
            <a:off x="6898177" y="1385517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FBED5D03-5640-4E4F-9E15-420057704821}"/>
              </a:ext>
            </a:extLst>
          </p:cNvPr>
          <p:cNvSpPr/>
          <p:nvPr/>
        </p:nvSpPr>
        <p:spPr>
          <a:xfrm>
            <a:off x="6905927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5927" y="138279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5667" y="2807878"/>
            <a:ext cx="17844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Picture Question:</a:t>
            </a:r>
          </a:p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1 – FIND the connection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2568" y="221757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9041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493E40DE-7021-4741-BD07-23EF4AA77ECF}"/>
              </a:ext>
            </a:extLst>
          </p:cNvPr>
          <p:cNvSpPr/>
          <p:nvPr/>
        </p:nvSpPr>
        <p:spPr>
          <a:xfrm>
            <a:off x="6902378" y="138740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40020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0865" y="4439354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One-Named Celebrities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06BF47C2-D1EA-4742-9EFB-94B1779E5C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/>
        </p:blipFill>
        <p:spPr>
          <a:xfrm>
            <a:off x="-6648122" y="-349322"/>
            <a:ext cx="5025666" cy="64008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14AD6B0-E874-4F1E-92DC-139224E9CBA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/>
          <a:stretch/>
        </p:blipFill>
        <p:spPr>
          <a:xfrm>
            <a:off x="2193917" y="-6201497"/>
            <a:ext cx="4850606" cy="64008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6D16FB5-7727-4647-BD13-662FD8E6B1A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rcRect/>
          <a:stretch/>
        </p:blipFill>
        <p:spPr>
          <a:xfrm>
            <a:off x="10124625" y="-574379"/>
            <a:ext cx="5185832" cy="64008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6609D32-6C64-4A71-BD24-217C4B68AC5D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rcRect/>
          <a:stretch/>
        </p:blipFill>
        <p:spPr>
          <a:xfrm>
            <a:off x="2140880" y="5758259"/>
            <a:ext cx="4800600" cy="6400800"/>
          </a:xfrm>
          <a:prstGeom prst="rect">
            <a:avLst/>
          </a:prstGeom>
        </p:spPr>
      </p:pic>
      <p:sp>
        <p:nvSpPr>
          <p:cNvPr id="41" name="Rounded Rectangle 9">
            <a:extLst>
              <a:ext uri="{FF2B5EF4-FFF2-40B4-BE49-F238E27FC236}">
                <a16:creationId xmlns:a16="http://schemas.microsoft.com/office/drawing/2014/main" id="{A0FEEC19-986B-4A70-9F9D-9AC37B208598}"/>
              </a:ext>
            </a:extLst>
          </p:cNvPr>
          <p:cNvSpPr/>
          <p:nvPr/>
        </p:nvSpPr>
        <p:spPr>
          <a:xfrm>
            <a:off x="307679" y="3931318"/>
            <a:ext cx="1660441" cy="35902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Bono</a:t>
            </a:r>
          </a:p>
        </p:txBody>
      </p:sp>
      <p:sp>
        <p:nvSpPr>
          <p:cNvPr id="42" name="Rounded Rectangle 9">
            <a:extLst>
              <a:ext uri="{FF2B5EF4-FFF2-40B4-BE49-F238E27FC236}">
                <a16:creationId xmlns:a16="http://schemas.microsoft.com/office/drawing/2014/main" id="{701C146F-D83D-4425-8143-5A754A341D9E}"/>
              </a:ext>
            </a:extLst>
          </p:cNvPr>
          <p:cNvSpPr/>
          <p:nvPr/>
        </p:nvSpPr>
        <p:spPr>
          <a:xfrm>
            <a:off x="2608165" y="3928054"/>
            <a:ext cx="1660441" cy="35902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Madonna</a:t>
            </a:r>
          </a:p>
        </p:txBody>
      </p:sp>
      <p:sp>
        <p:nvSpPr>
          <p:cNvPr id="43" name="Rounded Rectangle 9">
            <a:extLst>
              <a:ext uri="{FF2B5EF4-FFF2-40B4-BE49-F238E27FC236}">
                <a16:creationId xmlns:a16="http://schemas.microsoft.com/office/drawing/2014/main" id="{0E393344-0320-41B6-9598-0B18F28C1D2A}"/>
              </a:ext>
            </a:extLst>
          </p:cNvPr>
          <p:cNvSpPr/>
          <p:nvPr/>
        </p:nvSpPr>
        <p:spPr>
          <a:xfrm>
            <a:off x="4884396" y="3928054"/>
            <a:ext cx="1660441" cy="35902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Sting</a:t>
            </a:r>
          </a:p>
        </p:txBody>
      </p:sp>
      <p:sp>
        <p:nvSpPr>
          <p:cNvPr id="44" name="Rounded Rectangle 9">
            <a:extLst>
              <a:ext uri="{FF2B5EF4-FFF2-40B4-BE49-F238E27FC236}">
                <a16:creationId xmlns:a16="http://schemas.microsoft.com/office/drawing/2014/main" id="{C245384F-D50B-4746-8A04-81E9D1CA2406}"/>
              </a:ext>
            </a:extLst>
          </p:cNvPr>
          <p:cNvSpPr/>
          <p:nvPr/>
        </p:nvSpPr>
        <p:spPr>
          <a:xfrm>
            <a:off x="7185326" y="3935137"/>
            <a:ext cx="1660441" cy="35902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Adele</a:t>
            </a:r>
          </a:p>
        </p:txBody>
      </p:sp>
      <p:pic>
        <p:nvPicPr>
          <p:cNvPr id="45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15145D63-0C17-4FAB-9D05-000DE41DCD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8317A70-E85A-40CA-A92E-2437A86BAC3D}"/>
              </a:ext>
            </a:extLst>
          </p:cNvPr>
          <p:cNvSpPr txBox="1"/>
          <p:nvPr/>
        </p:nvSpPr>
        <p:spPr>
          <a:xfrm>
            <a:off x="10124625" y="5826421"/>
            <a:ext cx="51858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1" tooltip="https://tonan111.blogspot.com/2012/06/sting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-sa/3.0/"/>
              </a:rPr>
              <a:t>CC BY-SA</a:t>
            </a:r>
            <a:endParaRPr lang="en-US" sz="9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976AF8-16CA-40C9-BCAA-491B6A24E9BC}"/>
              </a:ext>
            </a:extLst>
          </p:cNvPr>
          <p:cNvSpPr txBox="1"/>
          <p:nvPr/>
        </p:nvSpPr>
        <p:spPr>
          <a:xfrm>
            <a:off x="1333175" y="12152375"/>
            <a:ext cx="6400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6" tooltip="https://pngimg.com/download/20798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7" tooltip="https://creativecommons.org/licenses/by-nc/3.0/"/>
              </a:rPr>
              <a:t>CC BY-NC</a:t>
            </a:r>
            <a:endParaRPr lang="en-US" sz="9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3CBD1B-938F-4D44-91FC-C90036F689DC}"/>
              </a:ext>
            </a:extLst>
          </p:cNvPr>
          <p:cNvSpPr txBox="1"/>
          <p:nvPr/>
        </p:nvSpPr>
        <p:spPr>
          <a:xfrm>
            <a:off x="1333175" y="12152375"/>
            <a:ext cx="6400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8" tooltip="http://pngimg.com/download/20796/?i=1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7" tooltip="https://creativecommons.org/licenses/by-nc/3.0/"/>
              </a:rPr>
              <a:t>CC BY-NC</a:t>
            </a:r>
            <a:endParaRPr lang="en-US" sz="9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3898B2-58AF-44EA-9BC6-C46ECB61DF58}"/>
              </a:ext>
            </a:extLst>
          </p:cNvPr>
          <p:cNvSpPr txBox="1"/>
          <p:nvPr/>
        </p:nvSpPr>
        <p:spPr>
          <a:xfrm>
            <a:off x="2826695" y="11227815"/>
            <a:ext cx="34137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3" tooltip="https://thebestmusicandsongswikia.miraheze.org/wiki/Adele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69590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98 -0.00195 L 0.95504 0.00167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03" y="16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95764 0.00167 L 0.57709 0.05111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28" y="247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4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3000"/>
                            </p:stCondLst>
                            <p:childTnLst>
                              <p:par>
                                <p:cTn id="71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8944 L -0.00416 1.02944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" y="4700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95" dur="1000" fill="hold"/>
                                        <p:tgtEl>
                                          <p:spTgt spid="3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52 1.02944 L -0.1302 1.08028 " pathEditMode="relative" rAng="0" ptsTypes="AA">
                                      <p:cBhvr>
                                        <p:cTn id="9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93" y="2528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44444E-6 L -0.88976 0.04362 " pathEditMode="relative" rAng="0" ptsTypes="AA">
                                      <p:cBhvr>
                                        <p:cTn id="1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497" y="2167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119" dur="1000" fill="hold"/>
                                        <p:tgtEl>
                                          <p:spTgt spid="3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88802 0.04362 L -0.76528 0.09473 " pathEditMode="relative" rAng="0" ptsTypes="AA">
                                      <p:cBhvr>
                                        <p:cTn id="1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8" y="2556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38 -0.11222 L 0.00399 -1.06806 " pathEditMode="relative" rAng="0" ptsTypes="AA">
                                      <p:cBhvr>
                                        <p:cTn id="1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47806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143" dur="1000" fill="hold"/>
                                        <p:tgtEl>
                                          <p:spTgt spid="4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399 -1.06806 L 0.37813 -1.01694 " pathEditMode="relative" rAng="0" ptsTypes="AA">
                                      <p:cBhvr>
                                        <p:cTn id="1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98" y="2556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  <p:bldLst>
      <p:bldP spid="47" grpId="0"/>
      <p:bldP spid="47" grpId="1"/>
      <p:bldP spid="46" grpId="0"/>
      <p:bldP spid="46" grpId="1"/>
      <p:bldP spid="33" grpId="0" animBg="1"/>
      <p:bldP spid="32" grpId="0" animBg="1"/>
      <p:bldP spid="31" grpId="0" animBg="1"/>
      <p:bldP spid="25" grpId="0" animBg="1"/>
      <p:bldP spid="29" grpId="0" animBg="1"/>
      <p:bldP spid="29" grpId="1" animBg="1"/>
      <p:bldP spid="4" grpId="0" animBg="1"/>
      <p:bldP spid="6" grpId="0" animBg="1"/>
      <p:bldP spid="7" grpId="0" animBg="1"/>
      <p:bldP spid="8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5" grpId="0" animBg="1"/>
      <p:bldP spid="30" grpId="0"/>
      <p:bldP spid="36" grpId="0" animBg="1"/>
      <p:bldP spid="26" grpId="0"/>
      <p:bldP spid="9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A841F27C-A048-4810-B5F0-6FD4E8AEEF12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3" name="Rounded Rectangle 10">
            <a:extLst>
              <a:ext uri="{FF2B5EF4-FFF2-40B4-BE49-F238E27FC236}">
                <a16:creationId xmlns:a16="http://schemas.microsoft.com/office/drawing/2014/main" id="{A9364D3F-C3C1-4380-A233-7111283340B8}"/>
              </a:ext>
            </a:extLst>
          </p:cNvPr>
          <p:cNvSpPr/>
          <p:nvPr/>
        </p:nvSpPr>
        <p:spPr>
          <a:xfrm>
            <a:off x="6898177" y="1385517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FBED5D03-5640-4E4F-9E15-420057704821}"/>
              </a:ext>
            </a:extLst>
          </p:cNvPr>
          <p:cNvSpPr/>
          <p:nvPr/>
        </p:nvSpPr>
        <p:spPr>
          <a:xfrm>
            <a:off x="6905927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5927" y="138279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1 – FIND the connection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Bin</a:t>
            </a:r>
            <a:endParaRPr lang="en-GB" sz="2200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 err="1">
                <a:solidFill>
                  <a:srgbClr val="000000"/>
                </a:solidFill>
              </a:rPr>
              <a:t>Dat</a:t>
            </a:r>
            <a:endParaRPr lang="en-GB" sz="2200" dirty="0">
              <a:solidFill>
                <a:srgbClr val="00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Zip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Exe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9041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D708528D-361E-4FC5-9C42-CC43ECF01E15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493E40DE-7021-4741-BD07-23EF4AA77ECF}"/>
              </a:ext>
            </a:extLst>
          </p:cNvPr>
          <p:cNvSpPr/>
          <p:nvPr/>
        </p:nvSpPr>
        <p:spPr>
          <a:xfrm>
            <a:off x="6902378" y="138740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40020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2" y="4367297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File Extensions</a:t>
            </a:r>
          </a:p>
        </p:txBody>
      </p:sp>
      <p:pic>
        <p:nvPicPr>
          <p:cNvPr id="17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9410CC03-6B5B-43A4-A326-FA480970F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73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000"/>
                            </p:stCondLst>
                            <p:childTnLst>
                              <p:par>
                                <p:cTn id="6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39" grpId="0"/>
      <p:bldP spid="39" grpId="1"/>
      <p:bldP spid="33" grpId="0" animBg="1"/>
      <p:bldP spid="32" grpId="0" animBg="1"/>
      <p:bldP spid="31" grpId="0" animBg="1"/>
      <p:bldP spid="25" grpId="0" animBg="1"/>
      <p:bldP spid="29" grpId="0" animBg="1"/>
      <p:bldP spid="29" grpId="1" animBg="1"/>
      <p:bldP spid="4" grpId="0" animBg="1"/>
      <p:bldP spid="6" grpId="0" animBg="1"/>
      <p:bldP spid="7" grpId="0" animBg="1"/>
      <p:bldP spid="8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4" grpId="0"/>
      <p:bldP spid="34" grpId="1"/>
      <p:bldP spid="35" grpId="0" animBg="1"/>
      <p:bldP spid="30" grpId="0"/>
      <p:bldP spid="36" grpId="0" animBg="1"/>
      <p:bldP spid="26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A841F27C-A048-4810-B5F0-6FD4E8AEEF12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3" name="Rounded Rectangle 10">
            <a:extLst>
              <a:ext uri="{FF2B5EF4-FFF2-40B4-BE49-F238E27FC236}">
                <a16:creationId xmlns:a16="http://schemas.microsoft.com/office/drawing/2014/main" id="{A9364D3F-C3C1-4380-A233-7111283340B8}"/>
              </a:ext>
            </a:extLst>
          </p:cNvPr>
          <p:cNvSpPr/>
          <p:nvPr/>
        </p:nvSpPr>
        <p:spPr>
          <a:xfrm>
            <a:off x="6898177" y="1385517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FBED5D03-5640-4E4F-9E15-420057704821}"/>
              </a:ext>
            </a:extLst>
          </p:cNvPr>
          <p:cNvSpPr/>
          <p:nvPr/>
        </p:nvSpPr>
        <p:spPr>
          <a:xfrm>
            <a:off x="6905927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5927" y="138279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1 – FIND the connection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The Forks</a:t>
            </a:r>
            <a:endParaRPr lang="en-GB" sz="2200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Peace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Victory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Rabbit Ears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9041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D708528D-361E-4FC5-9C42-CC43ECF01E15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493E40DE-7021-4741-BD07-23EF4AA77ECF}"/>
              </a:ext>
            </a:extLst>
          </p:cNvPr>
          <p:cNvSpPr/>
          <p:nvPr/>
        </p:nvSpPr>
        <p:spPr>
          <a:xfrm>
            <a:off x="6902378" y="138740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40020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2" y="4367297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All Represented by V sign – 2 Fingers</a:t>
            </a:r>
          </a:p>
        </p:txBody>
      </p:sp>
      <p:pic>
        <p:nvPicPr>
          <p:cNvPr id="17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9410CC03-6B5B-43A4-A326-FA480970F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96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000"/>
                            </p:stCondLst>
                            <p:childTnLst>
                              <p:par>
                                <p:cTn id="6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39" grpId="0"/>
      <p:bldP spid="39" grpId="1"/>
      <p:bldP spid="33" grpId="0" animBg="1"/>
      <p:bldP spid="32" grpId="0" animBg="1"/>
      <p:bldP spid="31" grpId="0" animBg="1"/>
      <p:bldP spid="25" grpId="0" animBg="1"/>
      <p:bldP spid="29" grpId="0" animBg="1"/>
      <p:bldP spid="29" grpId="1" animBg="1"/>
      <p:bldP spid="4" grpId="0" animBg="1"/>
      <p:bldP spid="6" grpId="0" animBg="1"/>
      <p:bldP spid="7" grpId="0" animBg="1"/>
      <p:bldP spid="8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4" grpId="0"/>
      <p:bldP spid="34" grpId="1"/>
      <p:bldP spid="35" grpId="0" animBg="1"/>
      <p:bldP spid="30" grpId="0"/>
      <p:bldP spid="36" grpId="0" animBg="1"/>
      <p:bldP spid="26" grpId="0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A841F27C-A048-4810-B5F0-6FD4E8AEEF12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3" name="Rounded Rectangle 10">
            <a:extLst>
              <a:ext uri="{FF2B5EF4-FFF2-40B4-BE49-F238E27FC236}">
                <a16:creationId xmlns:a16="http://schemas.microsoft.com/office/drawing/2014/main" id="{A9364D3F-C3C1-4380-A233-7111283340B8}"/>
              </a:ext>
            </a:extLst>
          </p:cNvPr>
          <p:cNvSpPr/>
          <p:nvPr/>
        </p:nvSpPr>
        <p:spPr>
          <a:xfrm>
            <a:off x="6898177" y="1385517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FBED5D03-5640-4E4F-9E15-420057704821}"/>
              </a:ext>
            </a:extLst>
          </p:cNvPr>
          <p:cNvSpPr/>
          <p:nvPr/>
        </p:nvSpPr>
        <p:spPr>
          <a:xfrm>
            <a:off x="6905927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5927" y="138279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1 – FIND the connection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Japanese</a:t>
            </a:r>
            <a:endParaRPr lang="en-GB" sz="2200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New School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Classic Americana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Stick and Poke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9041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D708528D-361E-4FC5-9C42-CC43ECF01E15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493E40DE-7021-4741-BD07-23EF4AA77ECF}"/>
              </a:ext>
            </a:extLst>
          </p:cNvPr>
          <p:cNvSpPr/>
          <p:nvPr/>
        </p:nvSpPr>
        <p:spPr>
          <a:xfrm>
            <a:off x="6902378" y="138740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40020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2" y="4367297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Styles of Tattooing</a:t>
            </a:r>
          </a:p>
        </p:txBody>
      </p:sp>
      <p:pic>
        <p:nvPicPr>
          <p:cNvPr id="17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9410CC03-6B5B-43A4-A326-FA480970F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60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000"/>
                            </p:stCondLst>
                            <p:childTnLst>
                              <p:par>
                                <p:cTn id="6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39" grpId="0"/>
      <p:bldP spid="39" grpId="1"/>
      <p:bldP spid="33" grpId="0" animBg="1"/>
      <p:bldP spid="32" grpId="0" animBg="1"/>
      <p:bldP spid="31" grpId="0" animBg="1"/>
      <p:bldP spid="25" grpId="0" animBg="1"/>
      <p:bldP spid="29" grpId="0" animBg="1"/>
      <p:bldP spid="29" grpId="1" animBg="1"/>
      <p:bldP spid="4" grpId="0" animBg="1"/>
      <p:bldP spid="6" grpId="0" animBg="1"/>
      <p:bldP spid="7" grpId="0" animBg="1"/>
      <p:bldP spid="8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4" grpId="0"/>
      <p:bldP spid="34" grpId="1"/>
      <p:bldP spid="35" grpId="0" animBg="1"/>
      <p:bldP spid="30" grpId="0"/>
      <p:bldP spid="36" grpId="0" animBg="1"/>
      <p:bldP spid="26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A841F27C-A048-4810-B5F0-6FD4E8AEEF12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3" name="Rounded Rectangle 10">
            <a:extLst>
              <a:ext uri="{FF2B5EF4-FFF2-40B4-BE49-F238E27FC236}">
                <a16:creationId xmlns:a16="http://schemas.microsoft.com/office/drawing/2014/main" id="{A9364D3F-C3C1-4380-A233-7111283340B8}"/>
              </a:ext>
            </a:extLst>
          </p:cNvPr>
          <p:cNvSpPr/>
          <p:nvPr/>
        </p:nvSpPr>
        <p:spPr>
          <a:xfrm>
            <a:off x="6898177" y="1385517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FBED5D03-5640-4E4F-9E15-420057704821}"/>
              </a:ext>
            </a:extLst>
          </p:cNvPr>
          <p:cNvSpPr/>
          <p:nvPr/>
        </p:nvSpPr>
        <p:spPr>
          <a:xfrm>
            <a:off x="6905927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5927" y="138279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1 – FIND the connection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Walk</a:t>
            </a:r>
            <a:endParaRPr lang="en-GB" sz="2200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Steal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Bunt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Inning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9041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D708528D-361E-4FC5-9C42-CC43ECF01E15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493E40DE-7021-4741-BD07-23EF4AA77ECF}"/>
              </a:ext>
            </a:extLst>
          </p:cNvPr>
          <p:cNvSpPr/>
          <p:nvPr/>
        </p:nvSpPr>
        <p:spPr>
          <a:xfrm>
            <a:off x="6902378" y="138740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40020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2" y="4367297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Baseball Terminology</a:t>
            </a:r>
          </a:p>
        </p:txBody>
      </p:sp>
      <p:pic>
        <p:nvPicPr>
          <p:cNvPr id="17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9410CC03-6B5B-43A4-A326-FA480970F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94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000"/>
                            </p:stCondLst>
                            <p:childTnLst>
                              <p:par>
                                <p:cTn id="6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39" grpId="0"/>
      <p:bldP spid="39" grpId="1"/>
      <p:bldP spid="33" grpId="0" animBg="1"/>
      <p:bldP spid="32" grpId="0" animBg="1"/>
      <p:bldP spid="31" grpId="0" animBg="1"/>
      <p:bldP spid="25" grpId="0" animBg="1"/>
      <p:bldP spid="29" grpId="0" animBg="1"/>
      <p:bldP spid="29" grpId="1" animBg="1"/>
      <p:bldP spid="4" grpId="0" animBg="1"/>
      <p:bldP spid="6" grpId="0" animBg="1"/>
      <p:bldP spid="7" grpId="0" animBg="1"/>
      <p:bldP spid="8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4" grpId="0"/>
      <p:bldP spid="34" grpId="1"/>
      <p:bldP spid="35" grpId="0" animBg="1"/>
      <p:bldP spid="30" grpId="0"/>
      <p:bldP spid="36" grpId="0" animBg="1"/>
      <p:bldP spid="26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A841F27C-A048-4810-B5F0-6FD4E8AEEF12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3" name="Rounded Rectangle 10">
            <a:extLst>
              <a:ext uri="{FF2B5EF4-FFF2-40B4-BE49-F238E27FC236}">
                <a16:creationId xmlns:a16="http://schemas.microsoft.com/office/drawing/2014/main" id="{A9364D3F-C3C1-4380-A233-7111283340B8}"/>
              </a:ext>
            </a:extLst>
          </p:cNvPr>
          <p:cNvSpPr/>
          <p:nvPr/>
        </p:nvSpPr>
        <p:spPr>
          <a:xfrm>
            <a:off x="6898177" y="1385517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FBED5D03-5640-4E4F-9E15-420057704821}"/>
              </a:ext>
            </a:extLst>
          </p:cNvPr>
          <p:cNvSpPr/>
          <p:nvPr/>
        </p:nvSpPr>
        <p:spPr>
          <a:xfrm>
            <a:off x="6905927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5927" y="138279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1 – FIND the connection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Holy</a:t>
            </a:r>
            <a:endParaRPr lang="en-GB" sz="2200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Yummy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Sorry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Baby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9041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D708528D-361E-4FC5-9C42-CC43ECF01E15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493E40DE-7021-4741-BD07-23EF4AA77ECF}"/>
              </a:ext>
            </a:extLst>
          </p:cNvPr>
          <p:cNvSpPr/>
          <p:nvPr/>
        </p:nvSpPr>
        <p:spPr>
          <a:xfrm>
            <a:off x="6902378" y="138740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40020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2" y="4367297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Justin Bieber Singles</a:t>
            </a:r>
          </a:p>
        </p:txBody>
      </p:sp>
      <p:pic>
        <p:nvPicPr>
          <p:cNvPr id="17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9410CC03-6B5B-43A4-A326-FA480970F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21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000"/>
                            </p:stCondLst>
                            <p:childTnLst>
                              <p:par>
                                <p:cTn id="6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39" grpId="0"/>
      <p:bldP spid="39" grpId="1"/>
      <p:bldP spid="33" grpId="0" animBg="1"/>
      <p:bldP spid="32" grpId="0" animBg="1"/>
      <p:bldP spid="31" grpId="0" animBg="1"/>
      <p:bldP spid="25" grpId="0" animBg="1"/>
      <p:bldP spid="29" grpId="0" animBg="1"/>
      <p:bldP spid="29" grpId="1" animBg="1"/>
      <p:bldP spid="4" grpId="0" animBg="1"/>
      <p:bldP spid="6" grpId="0" animBg="1"/>
      <p:bldP spid="7" grpId="0" animBg="1"/>
      <p:bldP spid="8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4" grpId="0"/>
      <p:bldP spid="34" grpId="1"/>
      <p:bldP spid="35" grpId="0" animBg="1"/>
      <p:bldP spid="30" grpId="0"/>
      <p:bldP spid="36" grpId="0" animBg="1"/>
      <p:bldP spid="26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A841F27C-A048-4810-B5F0-6FD4E8AEEF12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3" name="Rounded Rectangle 10">
            <a:extLst>
              <a:ext uri="{FF2B5EF4-FFF2-40B4-BE49-F238E27FC236}">
                <a16:creationId xmlns:a16="http://schemas.microsoft.com/office/drawing/2014/main" id="{A9364D3F-C3C1-4380-A233-7111283340B8}"/>
              </a:ext>
            </a:extLst>
          </p:cNvPr>
          <p:cNvSpPr/>
          <p:nvPr/>
        </p:nvSpPr>
        <p:spPr>
          <a:xfrm>
            <a:off x="6898177" y="1385517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FBED5D03-5640-4E4F-9E15-420057704821}"/>
              </a:ext>
            </a:extLst>
          </p:cNvPr>
          <p:cNvSpPr/>
          <p:nvPr/>
        </p:nvSpPr>
        <p:spPr>
          <a:xfrm>
            <a:off x="6905927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5927" y="138279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1 – FIND the connection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Robert H. Lawrence, Jr</a:t>
            </a:r>
            <a:endParaRPr lang="en-GB" sz="2200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Jackie Robinson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Oprah Winfrey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Barack Obama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9041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D708528D-361E-4FC5-9C42-CC43ECF01E15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493E40DE-7021-4741-BD07-23EF4AA77ECF}"/>
              </a:ext>
            </a:extLst>
          </p:cNvPr>
          <p:cNvSpPr/>
          <p:nvPr/>
        </p:nvSpPr>
        <p:spPr>
          <a:xfrm>
            <a:off x="6902378" y="138740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40020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2" y="4367297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First African Americans</a:t>
            </a:r>
          </a:p>
        </p:txBody>
      </p:sp>
      <p:pic>
        <p:nvPicPr>
          <p:cNvPr id="17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9410CC03-6B5B-43A4-A326-FA480970F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88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000"/>
                            </p:stCondLst>
                            <p:childTnLst>
                              <p:par>
                                <p:cTn id="6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39" grpId="0"/>
      <p:bldP spid="39" grpId="1"/>
      <p:bldP spid="33" grpId="0" animBg="1"/>
      <p:bldP spid="32" grpId="0" animBg="1"/>
      <p:bldP spid="31" grpId="0" animBg="1"/>
      <p:bldP spid="25" grpId="0" animBg="1"/>
      <p:bldP spid="29" grpId="0" animBg="1"/>
      <p:bldP spid="29" grpId="1" animBg="1"/>
      <p:bldP spid="4" grpId="0" animBg="1"/>
      <p:bldP spid="6" grpId="0" animBg="1"/>
      <p:bldP spid="7" grpId="0" animBg="1"/>
      <p:bldP spid="8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4" grpId="0"/>
      <p:bldP spid="34" grpId="1"/>
      <p:bldP spid="35" grpId="0" animBg="1"/>
      <p:bldP spid="30" grpId="0"/>
      <p:bldP spid="36" grpId="0" animBg="1"/>
      <p:bldP spid="26" grpId="0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A841F27C-A048-4810-B5F0-6FD4E8AEEF12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3" name="Rounded Rectangle 10">
            <a:extLst>
              <a:ext uri="{FF2B5EF4-FFF2-40B4-BE49-F238E27FC236}">
                <a16:creationId xmlns:a16="http://schemas.microsoft.com/office/drawing/2014/main" id="{A9364D3F-C3C1-4380-A233-7111283340B8}"/>
              </a:ext>
            </a:extLst>
          </p:cNvPr>
          <p:cNvSpPr/>
          <p:nvPr/>
        </p:nvSpPr>
        <p:spPr>
          <a:xfrm>
            <a:off x="6898177" y="1385517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FBED5D03-5640-4E4F-9E15-420057704821}"/>
              </a:ext>
            </a:extLst>
          </p:cNvPr>
          <p:cNvSpPr/>
          <p:nvPr/>
        </p:nvSpPr>
        <p:spPr>
          <a:xfrm>
            <a:off x="6905927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5927" y="138279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1 – FIND the connection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Golden Gate Bridge</a:t>
            </a:r>
            <a:endParaRPr lang="en-GB" sz="2200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Black Box on Planes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Donald Trump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Pumpkins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9041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D708528D-361E-4FC5-9C42-CC43ECF01E15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493E40DE-7021-4741-BD07-23EF4AA77ECF}"/>
              </a:ext>
            </a:extLst>
          </p:cNvPr>
          <p:cNvSpPr/>
          <p:nvPr/>
        </p:nvSpPr>
        <p:spPr>
          <a:xfrm>
            <a:off x="6902378" y="138740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40020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2" y="4367297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Things that are Orange</a:t>
            </a:r>
          </a:p>
        </p:txBody>
      </p:sp>
      <p:pic>
        <p:nvPicPr>
          <p:cNvPr id="17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9410CC03-6B5B-43A4-A326-FA480970F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45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000"/>
                            </p:stCondLst>
                            <p:childTnLst>
                              <p:par>
                                <p:cTn id="6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39" grpId="0"/>
      <p:bldP spid="39" grpId="1"/>
      <p:bldP spid="33" grpId="0" animBg="1"/>
      <p:bldP spid="32" grpId="0" animBg="1"/>
      <p:bldP spid="31" grpId="0" animBg="1"/>
      <p:bldP spid="25" grpId="0" animBg="1"/>
      <p:bldP spid="29" grpId="0" animBg="1"/>
      <p:bldP spid="29" grpId="1" animBg="1"/>
      <p:bldP spid="4" grpId="0" animBg="1"/>
      <p:bldP spid="6" grpId="0" animBg="1"/>
      <p:bldP spid="7" grpId="0" animBg="1"/>
      <p:bldP spid="8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4" grpId="0"/>
      <p:bldP spid="34" grpId="1"/>
      <p:bldP spid="35" grpId="0" animBg="1"/>
      <p:bldP spid="30" grpId="0"/>
      <p:bldP spid="36" grpId="0" animBg="1"/>
      <p:bldP spid="26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ounded Rectangle 10">
            <a:extLst>
              <a:ext uri="{FF2B5EF4-FFF2-40B4-BE49-F238E27FC236}">
                <a16:creationId xmlns:a16="http://schemas.microsoft.com/office/drawing/2014/main" id="{803786BD-5EE0-4C04-B241-BC337890D9B5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46" name="Rounded Rectangle 10">
            <a:extLst>
              <a:ext uri="{FF2B5EF4-FFF2-40B4-BE49-F238E27FC236}">
                <a16:creationId xmlns:a16="http://schemas.microsoft.com/office/drawing/2014/main" id="{0899D7AE-AD54-4ABB-9E5C-C962822C3091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7F31CC7-505E-4919-A3C4-3DCF6ECA727B}"/>
              </a:ext>
            </a:extLst>
          </p:cNvPr>
          <p:cNvSpPr/>
          <p:nvPr/>
        </p:nvSpPr>
        <p:spPr>
          <a:xfrm>
            <a:off x="4541697" y="2846208"/>
            <a:ext cx="65837" cy="60099"/>
          </a:xfrm>
          <a:prstGeom prst="ellipse">
            <a:avLst/>
          </a:prstGeom>
          <a:solidFill>
            <a:srgbClr val="7DDDFF"/>
          </a:solidFill>
          <a:ln>
            <a:solidFill>
              <a:srgbClr val="89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10">
            <a:extLst>
              <a:ext uri="{FF2B5EF4-FFF2-40B4-BE49-F238E27FC236}">
                <a16:creationId xmlns:a16="http://schemas.microsoft.com/office/drawing/2014/main" id="{A9364D3F-C3C1-4380-A233-7111283340B8}"/>
              </a:ext>
            </a:extLst>
          </p:cNvPr>
          <p:cNvSpPr/>
          <p:nvPr/>
        </p:nvSpPr>
        <p:spPr>
          <a:xfrm>
            <a:off x="6898177" y="1385517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FBED5D03-5640-4E4F-9E15-420057704821}"/>
              </a:ext>
            </a:extLst>
          </p:cNvPr>
          <p:cNvSpPr/>
          <p:nvPr/>
        </p:nvSpPr>
        <p:spPr>
          <a:xfrm>
            <a:off x="6905927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5927" y="138279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5667" y="2807878"/>
            <a:ext cx="17844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Picture Question:</a:t>
            </a:r>
          </a:p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1 – FIND the connection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2568" y="221757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9041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493E40DE-7021-4741-BD07-23EF4AA77ECF}"/>
              </a:ext>
            </a:extLst>
          </p:cNvPr>
          <p:cNvSpPr/>
          <p:nvPr/>
        </p:nvSpPr>
        <p:spPr>
          <a:xfrm>
            <a:off x="6902378" y="138740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40020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0865" y="4439354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Two Words Repeated to make 6-letter Word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06BF47C2-D1EA-4742-9EFB-94B1779E5C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/>
        </p:blipFill>
        <p:spPr>
          <a:xfrm>
            <a:off x="-6186997" y="-349322"/>
            <a:ext cx="4103416" cy="64008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14AD6B0-E874-4F1E-92DC-139224E9CB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/>
          <a:stretch/>
        </p:blipFill>
        <p:spPr>
          <a:xfrm>
            <a:off x="955959" y="-5367147"/>
            <a:ext cx="7315200" cy="470408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6D16FB5-7727-4647-BD13-662FD8E6B1A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rcRect/>
          <a:stretch/>
        </p:blipFill>
        <p:spPr>
          <a:xfrm>
            <a:off x="9022808" y="968774"/>
            <a:ext cx="7315200" cy="328218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6609D32-6C64-4A71-BD24-217C4B68AC5D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rcRect/>
          <a:stretch/>
        </p:blipFill>
        <p:spPr>
          <a:xfrm>
            <a:off x="871007" y="6415842"/>
            <a:ext cx="7315200" cy="5102352"/>
          </a:xfrm>
          <a:prstGeom prst="rect">
            <a:avLst/>
          </a:prstGeom>
        </p:spPr>
      </p:pic>
      <p:sp>
        <p:nvSpPr>
          <p:cNvPr id="41" name="Rounded Rectangle 9">
            <a:extLst>
              <a:ext uri="{FF2B5EF4-FFF2-40B4-BE49-F238E27FC236}">
                <a16:creationId xmlns:a16="http://schemas.microsoft.com/office/drawing/2014/main" id="{A0FEEC19-986B-4A70-9F9D-9AC37B208598}"/>
              </a:ext>
            </a:extLst>
          </p:cNvPr>
          <p:cNvSpPr/>
          <p:nvPr/>
        </p:nvSpPr>
        <p:spPr>
          <a:xfrm>
            <a:off x="307679" y="3931318"/>
            <a:ext cx="1660441" cy="35902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MUUMUU</a:t>
            </a:r>
          </a:p>
        </p:txBody>
      </p:sp>
      <p:sp>
        <p:nvSpPr>
          <p:cNvPr id="42" name="Rounded Rectangle 9">
            <a:extLst>
              <a:ext uri="{FF2B5EF4-FFF2-40B4-BE49-F238E27FC236}">
                <a16:creationId xmlns:a16="http://schemas.microsoft.com/office/drawing/2014/main" id="{701C146F-D83D-4425-8143-5A754A341D9E}"/>
              </a:ext>
            </a:extLst>
          </p:cNvPr>
          <p:cNvSpPr/>
          <p:nvPr/>
        </p:nvSpPr>
        <p:spPr>
          <a:xfrm>
            <a:off x="2608165" y="3928054"/>
            <a:ext cx="1660441" cy="35902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TARTAR</a:t>
            </a:r>
          </a:p>
        </p:txBody>
      </p:sp>
      <p:sp>
        <p:nvSpPr>
          <p:cNvPr id="43" name="Rounded Rectangle 9">
            <a:extLst>
              <a:ext uri="{FF2B5EF4-FFF2-40B4-BE49-F238E27FC236}">
                <a16:creationId xmlns:a16="http://schemas.microsoft.com/office/drawing/2014/main" id="{0E393344-0320-41B6-9598-0B18F28C1D2A}"/>
              </a:ext>
            </a:extLst>
          </p:cNvPr>
          <p:cNvSpPr/>
          <p:nvPr/>
        </p:nvSpPr>
        <p:spPr>
          <a:xfrm>
            <a:off x="4884396" y="3928054"/>
            <a:ext cx="1660441" cy="35902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CANCAN</a:t>
            </a:r>
          </a:p>
        </p:txBody>
      </p:sp>
      <p:sp>
        <p:nvSpPr>
          <p:cNvPr id="44" name="Rounded Rectangle 9">
            <a:extLst>
              <a:ext uri="{FF2B5EF4-FFF2-40B4-BE49-F238E27FC236}">
                <a16:creationId xmlns:a16="http://schemas.microsoft.com/office/drawing/2014/main" id="{C245384F-D50B-4746-8A04-81E9D1CA2406}"/>
              </a:ext>
            </a:extLst>
          </p:cNvPr>
          <p:cNvSpPr/>
          <p:nvPr/>
        </p:nvSpPr>
        <p:spPr>
          <a:xfrm>
            <a:off x="7185326" y="3935137"/>
            <a:ext cx="1660441" cy="35902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POMPOM</a:t>
            </a:r>
          </a:p>
        </p:txBody>
      </p:sp>
      <p:pic>
        <p:nvPicPr>
          <p:cNvPr id="45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15145D63-0C17-4FAB-9D05-000DE41DCD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9976AF8-16CA-40C9-BCAA-491B6A24E9BC}"/>
              </a:ext>
            </a:extLst>
          </p:cNvPr>
          <p:cNvSpPr txBox="1"/>
          <p:nvPr/>
        </p:nvSpPr>
        <p:spPr>
          <a:xfrm>
            <a:off x="1333175" y="12152375"/>
            <a:ext cx="6400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5" tooltip="https://pngimg.com/download/20798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6" tooltip="https://creativecommons.org/licenses/by-nc/3.0/"/>
              </a:rPr>
              <a:t>CC BY-NC</a:t>
            </a:r>
            <a:endParaRPr lang="en-US" sz="9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3CBD1B-938F-4D44-91FC-C90036F689DC}"/>
              </a:ext>
            </a:extLst>
          </p:cNvPr>
          <p:cNvSpPr txBox="1"/>
          <p:nvPr/>
        </p:nvSpPr>
        <p:spPr>
          <a:xfrm>
            <a:off x="1333175" y="12152375"/>
            <a:ext cx="6400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7" tooltip="http://pngimg.com/download/20796/?i=1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6" tooltip="https://creativecommons.org/licenses/by-nc/3.0/"/>
              </a:rPr>
              <a:t>CC BY-NC</a:t>
            </a:r>
            <a:endParaRPr lang="en-US" sz="9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3898B2-58AF-44EA-9BC6-C46ECB61DF58}"/>
              </a:ext>
            </a:extLst>
          </p:cNvPr>
          <p:cNvSpPr txBox="1"/>
          <p:nvPr/>
        </p:nvSpPr>
        <p:spPr>
          <a:xfrm>
            <a:off x="1042914" y="11402994"/>
            <a:ext cx="69972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3" tooltip="http://narmo.milne-library.org/Poms-471997/Flowers-Pompoms-Cheers-Color-Rose-red-7-Colors-to-Choose-VGEBY-6Pcs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8" tooltip="https://creativecommons.org/licenses/by/3.0/"/>
              </a:rPr>
              <a:t>CC BY</a:t>
            </a:r>
            <a:endParaRPr lang="en-US" sz="9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793035-34B3-4613-96AA-A04FE47775F1}"/>
              </a:ext>
            </a:extLst>
          </p:cNvPr>
          <p:cNvSpPr txBox="1"/>
          <p:nvPr/>
        </p:nvSpPr>
        <p:spPr>
          <a:xfrm>
            <a:off x="-6186997" y="6051478"/>
            <a:ext cx="41034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7" tooltip="https://www.becentsable.net/2013/11/gma-deals-steals-oprah.html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8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41201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98 -0.00195 L 0.95503 0.00167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03" y="16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95764 0.00167 L 0.57708 0.05111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28" y="247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4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3000"/>
                            </p:stCondLst>
                            <p:childTnLst>
                              <p:par>
                                <p:cTn id="71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8944 L -0.00416 1.02944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" y="4700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95" dur="1000" fill="hold"/>
                                        <p:tgtEl>
                                          <p:spTgt spid="3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52 1.02944 L -0.1302 1.08028 " pathEditMode="relative" rAng="0" ptsTypes="AA">
                                      <p:cBhvr>
                                        <p:cTn id="9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93" y="2528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33333E-6 L -0.88976 0.04361 " pathEditMode="relative" rAng="0" ptsTypes="AA">
                                      <p:cBhvr>
                                        <p:cTn id="1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497" y="2167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119" dur="1000" fill="hold"/>
                                        <p:tgtEl>
                                          <p:spTgt spid="3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88803 0.04361 L -0.76528 0.09472 " pathEditMode="relative" rAng="0" ptsTypes="AA">
                                      <p:cBhvr>
                                        <p:cTn id="1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8" y="2556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38 -0.11222 L 0.004 -1.06806 " pathEditMode="relative" rAng="0" ptsTypes="AA">
                                      <p:cBhvr>
                                        <p:cTn id="1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47806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143" dur="1000" fill="hold"/>
                                        <p:tgtEl>
                                          <p:spTgt spid="4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4 -1.06806 L 0.37813 -1.01695 " pathEditMode="relative" rAng="0" ptsTypes="AA">
                                      <p:cBhvr>
                                        <p:cTn id="1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98" y="2556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  <p:bldLst>
      <p:bldP spid="47" grpId="0"/>
      <p:bldP spid="47" grpId="1"/>
      <p:bldP spid="46" grpId="0"/>
      <p:bldP spid="46" grpId="1"/>
      <p:bldP spid="33" grpId="0" animBg="1"/>
      <p:bldP spid="32" grpId="0" animBg="1"/>
      <p:bldP spid="31" grpId="0" animBg="1"/>
      <p:bldP spid="25" grpId="0" animBg="1"/>
      <p:bldP spid="29" grpId="0" animBg="1"/>
      <p:bldP spid="29" grpId="1" animBg="1"/>
      <p:bldP spid="4" grpId="0" animBg="1"/>
      <p:bldP spid="6" grpId="0" animBg="1"/>
      <p:bldP spid="7" grpId="0" animBg="1"/>
      <p:bldP spid="8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5" grpId="0" animBg="1"/>
      <p:bldP spid="30" grpId="0"/>
      <p:bldP spid="36" grpId="0" animBg="1"/>
      <p:bldP spid="26" grpId="0"/>
      <p:bldP spid="9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6245-D567-4049-8768-78F3F863A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753" y="508000"/>
            <a:ext cx="7170167" cy="121355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Bahnschrift" panose="020B0502040204020203" pitchFamily="34" charset="0"/>
              </a:rPr>
              <a:t>Find the Sequence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E8CEA-AFD5-4745-85C5-962D29AC6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In this round, you can see up to 3 clues. I want to know what comes 4</a:t>
            </a:r>
            <a:r>
              <a:rPr lang="en-US" sz="2000" baseline="30000" dirty="0">
                <a:solidFill>
                  <a:schemeClr val="bg1"/>
                </a:solidFill>
              </a:rPr>
              <a:t>th</a:t>
            </a:r>
            <a:r>
              <a:rPr lang="en-US" sz="2000" dirty="0">
                <a:solidFill>
                  <a:schemeClr val="bg1"/>
                </a:solidFill>
              </a:rPr>
              <a:t> in the sequence.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If you can tell me the answer after only one clue, you’ll get an incredible 5 points. After two clues, you’ll get 3 points, three clues gets you 2 points.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If you give a wrong answer or don’t answer at all, I’ll give it to the other team for a bonus point.</a:t>
            </a:r>
          </a:p>
        </p:txBody>
      </p:sp>
    </p:spTree>
    <p:extLst>
      <p:ext uri="{BB962C8B-B14F-4D97-AF65-F5344CB8AC3E}">
        <p14:creationId xmlns:p14="http://schemas.microsoft.com/office/powerpoint/2010/main" val="2706830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10">
            <a:extLst>
              <a:ext uri="{FF2B5EF4-FFF2-40B4-BE49-F238E27FC236}">
                <a16:creationId xmlns:a16="http://schemas.microsoft.com/office/drawing/2014/main" id="{22393018-7AF4-4BEE-BD56-8DD4304D786A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D924F71D-7BB2-4A5F-9E87-C8A83E7C0BD3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8850" y="1380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2 – FIND the fourth in the Sequence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Leap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Black History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Holy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8850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392894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1" y="4388234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Year, Month, Week, Day</a:t>
            </a: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9FB5B794-51FF-42F6-9AF3-F48A51B8F717}"/>
              </a:ext>
            </a:extLst>
          </p:cNvPr>
          <p:cNvSpPr/>
          <p:nvPr/>
        </p:nvSpPr>
        <p:spPr>
          <a:xfrm>
            <a:off x="6905927" y="2228009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6080" y="2223731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Christmas</a:t>
            </a:r>
          </a:p>
        </p:txBody>
      </p:sp>
      <p:pic>
        <p:nvPicPr>
          <p:cNvPr id="38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D32D77A7-C627-4060-86FA-B5C2779E2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1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0"/>
                            </p:stCondLst>
                            <p:childTnLst>
                              <p:par>
                                <p:cTn id="53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40" grpId="0"/>
      <p:bldP spid="40" grpId="1"/>
      <p:bldP spid="39" grpId="0"/>
      <p:bldP spid="39" grpId="1"/>
      <p:bldP spid="32" grpId="0" animBg="1"/>
      <p:bldP spid="31" grpId="0" animBg="1"/>
      <p:bldP spid="29" grpId="0" animBg="1"/>
      <p:bldP spid="29" grpId="1" animBg="1"/>
      <p:bldP spid="4" grpId="0" animBg="1"/>
      <p:bldP spid="6" grpId="0" animBg="1"/>
      <p:bldP spid="7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0" grpId="0"/>
      <p:bldP spid="36" grpId="0" animBg="1"/>
      <p:bldP spid="26" grpId="0"/>
      <p:bldP spid="9" grpId="0" animBg="1"/>
      <p:bldP spid="3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10">
            <a:extLst>
              <a:ext uri="{FF2B5EF4-FFF2-40B4-BE49-F238E27FC236}">
                <a16:creationId xmlns:a16="http://schemas.microsoft.com/office/drawing/2014/main" id="{22393018-7AF4-4BEE-BD56-8DD4304D786A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D924F71D-7BB2-4A5F-9E87-C8A83E7C0BD3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8850" y="1380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2 – FIND the fourth in the Sequence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Jump to the Left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Step to the Right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Put your hands on your hips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8850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392894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1" y="4388234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Time Warp Dance</a:t>
            </a: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9FB5B794-51FF-42F6-9AF3-F48A51B8F717}"/>
              </a:ext>
            </a:extLst>
          </p:cNvPr>
          <p:cNvSpPr/>
          <p:nvPr/>
        </p:nvSpPr>
        <p:spPr>
          <a:xfrm>
            <a:off x="6905927" y="2228009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6080" y="2223731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Bring your knees in tight</a:t>
            </a:r>
          </a:p>
        </p:txBody>
      </p:sp>
      <p:pic>
        <p:nvPicPr>
          <p:cNvPr id="38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D32D77A7-C627-4060-86FA-B5C2779E2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1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0"/>
                            </p:stCondLst>
                            <p:childTnLst>
                              <p:par>
                                <p:cTn id="53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40" grpId="0"/>
      <p:bldP spid="40" grpId="1"/>
      <p:bldP spid="39" grpId="0"/>
      <p:bldP spid="39" grpId="1"/>
      <p:bldP spid="32" grpId="0" animBg="1"/>
      <p:bldP spid="31" grpId="0" animBg="1"/>
      <p:bldP spid="29" grpId="0" animBg="1"/>
      <p:bldP spid="29" grpId="1" animBg="1"/>
      <p:bldP spid="4" grpId="0" animBg="1"/>
      <p:bldP spid="6" grpId="0" animBg="1"/>
      <p:bldP spid="7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0" grpId="0"/>
      <p:bldP spid="36" grpId="0" animBg="1"/>
      <p:bldP spid="26" grpId="0"/>
      <p:bldP spid="9" grpId="0" animBg="1"/>
      <p:bldP spid="3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ounded Rectangle 10">
            <a:extLst>
              <a:ext uri="{FF2B5EF4-FFF2-40B4-BE49-F238E27FC236}">
                <a16:creationId xmlns:a16="http://schemas.microsoft.com/office/drawing/2014/main" id="{D292B03F-82D2-4B1D-B329-E1EE33500FFB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46" name="Rounded Rectangle 10">
            <a:extLst>
              <a:ext uri="{FF2B5EF4-FFF2-40B4-BE49-F238E27FC236}">
                <a16:creationId xmlns:a16="http://schemas.microsoft.com/office/drawing/2014/main" id="{F084D0C3-34B7-4F93-88E1-68AA72CF2200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8850" y="1380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2829040"/>
            <a:ext cx="17844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Picture Question:</a:t>
            </a:r>
          </a:p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2 – FIND the FOURTH IN THE SEQUENCE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973" y="2232564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8850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392894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9412" y="4477711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Bra to Brandy</a:t>
            </a: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9FB5B794-51FF-42F6-9AF3-F48A51B8F717}"/>
              </a:ext>
            </a:extLst>
          </p:cNvPr>
          <p:cNvSpPr/>
          <p:nvPr/>
        </p:nvSpPr>
        <p:spPr>
          <a:xfrm>
            <a:off x="6905927" y="2228009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CB1CB5AE-4245-44F2-9F37-71DDC6B5137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/>
        </p:blipFill>
        <p:spPr>
          <a:xfrm>
            <a:off x="-7399496" y="893700"/>
            <a:ext cx="7315200" cy="41148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8AF7317-F2B8-4692-810E-4C4A68A118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/>
          <a:stretch/>
        </p:blipFill>
        <p:spPr>
          <a:xfrm>
            <a:off x="963159" y="-5175575"/>
            <a:ext cx="7315200" cy="532014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DE5EB5E-FD08-4379-9081-CFD2E3ACFD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rcRect/>
          <a:stretch/>
        </p:blipFill>
        <p:spPr>
          <a:xfrm>
            <a:off x="9081857" y="215595"/>
            <a:ext cx="7315200" cy="489073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1C95239-2DA9-46C2-A690-72D481FE7BAE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rcRect/>
          <a:stretch/>
        </p:blipFill>
        <p:spPr>
          <a:xfrm>
            <a:off x="7185326" y="2430748"/>
            <a:ext cx="1660441" cy="1403826"/>
          </a:xfrm>
          <a:prstGeom prst="rect">
            <a:avLst/>
          </a:prstGeom>
        </p:spPr>
      </p:pic>
      <p:sp>
        <p:nvSpPr>
          <p:cNvPr id="40" name="Rounded Rectangle 9">
            <a:extLst>
              <a:ext uri="{FF2B5EF4-FFF2-40B4-BE49-F238E27FC236}">
                <a16:creationId xmlns:a16="http://schemas.microsoft.com/office/drawing/2014/main" id="{B606019F-1D3D-4C48-93DC-854CC2992C85}"/>
              </a:ext>
            </a:extLst>
          </p:cNvPr>
          <p:cNvSpPr/>
          <p:nvPr/>
        </p:nvSpPr>
        <p:spPr>
          <a:xfrm>
            <a:off x="307679" y="3931318"/>
            <a:ext cx="1660441" cy="35902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BRA</a:t>
            </a:r>
          </a:p>
        </p:txBody>
      </p:sp>
      <p:sp>
        <p:nvSpPr>
          <p:cNvPr id="41" name="Rounded Rectangle 9">
            <a:extLst>
              <a:ext uri="{FF2B5EF4-FFF2-40B4-BE49-F238E27FC236}">
                <a16:creationId xmlns:a16="http://schemas.microsoft.com/office/drawing/2014/main" id="{A2B54938-B4F9-4D63-9F44-EF7633578A2F}"/>
              </a:ext>
            </a:extLst>
          </p:cNvPr>
          <p:cNvSpPr/>
          <p:nvPr/>
        </p:nvSpPr>
        <p:spPr>
          <a:xfrm>
            <a:off x="2608165" y="3928054"/>
            <a:ext cx="1660441" cy="35902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BRAN</a:t>
            </a:r>
          </a:p>
        </p:txBody>
      </p:sp>
      <p:sp>
        <p:nvSpPr>
          <p:cNvPr id="42" name="Rounded Rectangle 9">
            <a:extLst>
              <a:ext uri="{FF2B5EF4-FFF2-40B4-BE49-F238E27FC236}">
                <a16:creationId xmlns:a16="http://schemas.microsoft.com/office/drawing/2014/main" id="{BA28BF59-5F87-4096-ADA2-24F9817CC823}"/>
              </a:ext>
            </a:extLst>
          </p:cNvPr>
          <p:cNvSpPr/>
          <p:nvPr/>
        </p:nvSpPr>
        <p:spPr>
          <a:xfrm>
            <a:off x="4884396" y="3928054"/>
            <a:ext cx="1660441" cy="35902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BRAND</a:t>
            </a:r>
          </a:p>
        </p:txBody>
      </p:sp>
      <p:sp>
        <p:nvSpPr>
          <p:cNvPr id="43" name="Rounded Rectangle 9">
            <a:extLst>
              <a:ext uri="{FF2B5EF4-FFF2-40B4-BE49-F238E27FC236}">
                <a16:creationId xmlns:a16="http://schemas.microsoft.com/office/drawing/2014/main" id="{88ACAF08-0CFF-46A4-88FA-8211FFF10887}"/>
              </a:ext>
            </a:extLst>
          </p:cNvPr>
          <p:cNvSpPr/>
          <p:nvPr/>
        </p:nvSpPr>
        <p:spPr>
          <a:xfrm>
            <a:off x="7185326" y="3935137"/>
            <a:ext cx="1660441" cy="35902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BRANDY</a:t>
            </a:r>
          </a:p>
        </p:txBody>
      </p:sp>
      <p:pic>
        <p:nvPicPr>
          <p:cNvPr id="44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B1B38EFD-9C33-4503-BEA1-4D7651A2B1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F633FE-E5EF-4476-838B-E8240536CD59}"/>
              </a:ext>
            </a:extLst>
          </p:cNvPr>
          <p:cNvSpPr txBox="1"/>
          <p:nvPr/>
        </p:nvSpPr>
        <p:spPr>
          <a:xfrm>
            <a:off x="-7399496" y="5008500"/>
            <a:ext cx="7315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7" tooltip="http://temporarywaffle.blogspot.com/2016/04/mamaway-maternity-and-nursing-bra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-nc-nd/3.0/"/>
              </a:rPr>
              <a:t>CC BY-NC-ND</a:t>
            </a:r>
            <a:endParaRPr lang="en-US" sz="9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1CC70F-6ACD-4453-835B-A3E24EEEC1D8}"/>
              </a:ext>
            </a:extLst>
          </p:cNvPr>
          <p:cNvSpPr txBox="1"/>
          <p:nvPr/>
        </p:nvSpPr>
        <p:spPr>
          <a:xfrm>
            <a:off x="9081857" y="5106328"/>
            <a:ext cx="7315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1" tooltip="http://kentroversypapers.blogspot.com/2005/08/microchip-agenda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-nc-nd/3.0/"/>
              </a:rPr>
              <a:t>CC BY-NC-ND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422188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11111E-6 L 0.91233 -0.0219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08" y="-111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91319 -0.02195 L 0.53455 0.04028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41" y="311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3000"/>
                            </p:stCondLst>
                            <p:childTnLst>
                              <p:par>
                                <p:cTn id="64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5.55112E-17 L -0.00434 0.94 " pathEditMode="relative" rAng="0" ptsTypes="AA">
                                      <p:cBhvr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" y="4700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88" dur="1000" fill="hold"/>
                                        <p:tgtEl>
                                          <p:spTgt spid="3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521 0.94 L -0.12916 0.99917 " pathEditMode="relative" rAng="0" ptsTypes="AA">
                                      <p:cBhvr>
                                        <p:cTn id="9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98" y="2944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-0.89601 0.03111 " pathEditMode="relative" rAng="0" ptsTypes="AA">
                                      <p:cBhvr>
                                        <p:cTn id="1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809" y="1556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119" dur="1000" fill="hold"/>
                                        <p:tgtEl>
                                          <p:spTgt spid="3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89514 0.03111 L -0.76649 0.09 " pathEditMode="relative" rAng="0" ptsTypes="AA">
                                      <p:cBhvr>
                                        <p:cTn id="1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4" y="2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4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</p:childTnLst>
        </p:cTn>
      </p:par>
    </p:tnLst>
    <p:bldLst>
      <p:bldP spid="45" grpId="0"/>
      <p:bldP spid="45" grpId="1"/>
      <p:bldP spid="46" grpId="0"/>
      <p:bldP spid="46" grpId="1"/>
      <p:bldP spid="32" grpId="0" animBg="1"/>
      <p:bldP spid="31" grpId="0" animBg="1"/>
      <p:bldP spid="29" grpId="0" animBg="1"/>
      <p:bldP spid="29" grpId="1" animBg="1"/>
      <p:bldP spid="4" grpId="0" animBg="1"/>
      <p:bldP spid="6" grpId="0" animBg="1"/>
      <p:bldP spid="7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0" grpId="0"/>
      <p:bldP spid="36" grpId="0" animBg="1"/>
      <p:bldP spid="26" grpId="0"/>
      <p:bldP spid="9" grpId="0" animBg="1"/>
      <p:bldP spid="37" grpId="0" animBg="1"/>
      <p:bldP spid="8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10">
            <a:extLst>
              <a:ext uri="{FF2B5EF4-FFF2-40B4-BE49-F238E27FC236}">
                <a16:creationId xmlns:a16="http://schemas.microsoft.com/office/drawing/2014/main" id="{22393018-7AF4-4BEE-BD56-8DD4304D786A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D924F71D-7BB2-4A5F-9E87-C8A83E7C0BD3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8850" y="1380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2 – FIND the fourth in the Sequence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AB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8850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392894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1" y="4388234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Least to Most Common Blood </a:t>
            </a:r>
            <a:r>
              <a:rPr lang="en-GB" sz="2400" dirty="0" err="1">
                <a:solidFill>
                  <a:schemeClr val="tx1"/>
                </a:solidFill>
              </a:rPr>
              <a:t>Typs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9FB5B794-51FF-42F6-9AF3-F48A51B8F717}"/>
              </a:ext>
            </a:extLst>
          </p:cNvPr>
          <p:cNvSpPr/>
          <p:nvPr/>
        </p:nvSpPr>
        <p:spPr>
          <a:xfrm>
            <a:off x="6905927" y="2228009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6080" y="2223731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O</a:t>
            </a:r>
          </a:p>
        </p:txBody>
      </p:sp>
      <p:pic>
        <p:nvPicPr>
          <p:cNvPr id="38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D32D77A7-C627-4060-86FA-B5C2779E2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41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0"/>
                            </p:stCondLst>
                            <p:childTnLst>
                              <p:par>
                                <p:cTn id="53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40" grpId="0"/>
      <p:bldP spid="40" grpId="1"/>
      <p:bldP spid="39" grpId="0"/>
      <p:bldP spid="39" grpId="1"/>
      <p:bldP spid="32" grpId="0" animBg="1"/>
      <p:bldP spid="31" grpId="0" animBg="1"/>
      <p:bldP spid="29" grpId="0" animBg="1"/>
      <p:bldP spid="29" grpId="1" animBg="1"/>
      <p:bldP spid="4" grpId="0" animBg="1"/>
      <p:bldP spid="6" grpId="0" animBg="1"/>
      <p:bldP spid="7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0" grpId="0"/>
      <p:bldP spid="36" grpId="0" animBg="1"/>
      <p:bldP spid="26" grpId="0"/>
      <p:bldP spid="9" grpId="0" animBg="1"/>
      <p:bldP spid="3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10">
            <a:extLst>
              <a:ext uri="{FF2B5EF4-FFF2-40B4-BE49-F238E27FC236}">
                <a16:creationId xmlns:a16="http://schemas.microsoft.com/office/drawing/2014/main" id="{22393018-7AF4-4BEE-BD56-8DD4304D786A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D924F71D-7BB2-4A5F-9E87-C8A83E7C0BD3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8850" y="1380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2 – FIND the fourth in the Sequence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86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75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30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8850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392894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1" y="4388234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867-5309 Phone Number</a:t>
            </a: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9FB5B794-51FF-42F6-9AF3-F48A51B8F717}"/>
              </a:ext>
            </a:extLst>
          </p:cNvPr>
          <p:cNvSpPr/>
          <p:nvPr/>
        </p:nvSpPr>
        <p:spPr>
          <a:xfrm>
            <a:off x="6905927" y="2228009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6080" y="2223731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9</a:t>
            </a:r>
          </a:p>
        </p:txBody>
      </p:sp>
      <p:pic>
        <p:nvPicPr>
          <p:cNvPr id="38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D32D77A7-C627-4060-86FA-B5C2779E2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61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0"/>
                            </p:stCondLst>
                            <p:childTnLst>
                              <p:par>
                                <p:cTn id="53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40" grpId="0"/>
      <p:bldP spid="40" grpId="1"/>
      <p:bldP spid="39" grpId="0"/>
      <p:bldP spid="39" grpId="1"/>
      <p:bldP spid="32" grpId="0" animBg="1"/>
      <p:bldP spid="31" grpId="0" animBg="1"/>
      <p:bldP spid="29" grpId="0" animBg="1"/>
      <p:bldP spid="29" grpId="1" animBg="1"/>
      <p:bldP spid="4" grpId="0" animBg="1"/>
      <p:bldP spid="6" grpId="0" animBg="1"/>
      <p:bldP spid="7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0" grpId="0"/>
      <p:bldP spid="36" grpId="0" animBg="1"/>
      <p:bldP spid="26" grpId="0"/>
      <p:bldP spid="9" grpId="0" animBg="1"/>
      <p:bldP spid="3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10">
            <a:extLst>
              <a:ext uri="{FF2B5EF4-FFF2-40B4-BE49-F238E27FC236}">
                <a16:creationId xmlns:a16="http://schemas.microsoft.com/office/drawing/2014/main" id="{22393018-7AF4-4BEE-BD56-8DD4304D786A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D924F71D-7BB2-4A5F-9E87-C8A83E7C0BD3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8850" y="1380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2 – FIND the fourth in the Sequence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1</a:t>
            </a:r>
            <a:r>
              <a:rPr lang="en-GB" sz="2200" baseline="30000" dirty="0">
                <a:solidFill>
                  <a:srgbClr val="000000"/>
                </a:solidFill>
              </a:rPr>
              <a:t>st</a:t>
            </a:r>
            <a:r>
              <a:rPr lang="en-GB" sz="2200" dirty="0">
                <a:solidFill>
                  <a:srgbClr val="000000"/>
                </a:solidFill>
              </a:rPr>
              <a:t> five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2</a:t>
            </a:r>
            <a:r>
              <a:rPr lang="en-GB" sz="2200" baseline="30000" dirty="0">
                <a:solidFill>
                  <a:srgbClr val="000000"/>
                </a:solidFill>
              </a:rPr>
              <a:t>nd</a:t>
            </a:r>
            <a:r>
              <a:rPr lang="en-GB" sz="2200" dirty="0">
                <a:solidFill>
                  <a:srgbClr val="000000"/>
                </a:solidFill>
              </a:rPr>
              <a:t> six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3</a:t>
            </a:r>
            <a:r>
              <a:rPr lang="en-GB" sz="2200" baseline="30000" dirty="0">
                <a:solidFill>
                  <a:srgbClr val="000000"/>
                </a:solidFill>
              </a:rPr>
              <a:t>rd</a:t>
            </a:r>
            <a:r>
              <a:rPr lang="en-GB" sz="2200" dirty="0">
                <a:solidFill>
                  <a:srgbClr val="000000"/>
                </a:solidFill>
              </a:rPr>
              <a:t> five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8850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392894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1" y="4388234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Number of Letters in 1</a:t>
            </a:r>
            <a:r>
              <a:rPr lang="en-GB" sz="2400" baseline="30000" dirty="0">
                <a:solidFill>
                  <a:schemeClr val="tx1"/>
                </a:solidFill>
              </a:rPr>
              <a:t>st</a:t>
            </a:r>
            <a:r>
              <a:rPr lang="en-GB" sz="2400" dirty="0">
                <a:solidFill>
                  <a:schemeClr val="tx1"/>
                </a:solidFill>
              </a:rPr>
              <a:t>, 2</a:t>
            </a:r>
            <a:r>
              <a:rPr lang="en-GB" sz="2400" baseline="30000" dirty="0">
                <a:solidFill>
                  <a:schemeClr val="tx1"/>
                </a:solidFill>
              </a:rPr>
              <a:t>nd</a:t>
            </a:r>
            <a:r>
              <a:rPr lang="en-GB" sz="2400" dirty="0">
                <a:solidFill>
                  <a:schemeClr val="tx1"/>
                </a:solidFill>
              </a:rPr>
              <a:t>, 3</a:t>
            </a:r>
            <a:r>
              <a:rPr lang="en-GB" sz="2400" baseline="30000" dirty="0">
                <a:solidFill>
                  <a:schemeClr val="tx1"/>
                </a:solidFill>
              </a:rPr>
              <a:t>rd</a:t>
            </a:r>
            <a:r>
              <a:rPr lang="en-GB" sz="2400" dirty="0">
                <a:solidFill>
                  <a:schemeClr val="tx1"/>
                </a:solidFill>
              </a:rPr>
              <a:t>, 4</a:t>
            </a:r>
            <a:r>
              <a:rPr lang="en-GB" sz="2400" baseline="30000" dirty="0">
                <a:solidFill>
                  <a:schemeClr val="tx1"/>
                </a:solidFill>
              </a:rPr>
              <a:t>th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9FB5B794-51FF-42F6-9AF3-F48A51B8F717}"/>
              </a:ext>
            </a:extLst>
          </p:cNvPr>
          <p:cNvSpPr/>
          <p:nvPr/>
        </p:nvSpPr>
        <p:spPr>
          <a:xfrm>
            <a:off x="6905927" y="2228009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6080" y="2223731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4</a:t>
            </a:r>
            <a:r>
              <a:rPr lang="en-GB" sz="2200" baseline="30000" dirty="0">
                <a:solidFill>
                  <a:srgbClr val="000000"/>
                </a:solidFill>
              </a:rPr>
              <a:t>th</a:t>
            </a:r>
            <a:r>
              <a:rPr lang="en-GB" sz="2200" dirty="0">
                <a:solidFill>
                  <a:srgbClr val="000000"/>
                </a:solidFill>
              </a:rPr>
              <a:t> six</a:t>
            </a:r>
          </a:p>
        </p:txBody>
      </p:sp>
      <p:pic>
        <p:nvPicPr>
          <p:cNvPr id="38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D32D77A7-C627-4060-86FA-B5C2779E2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24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0"/>
                            </p:stCondLst>
                            <p:childTnLst>
                              <p:par>
                                <p:cTn id="53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40" grpId="0"/>
      <p:bldP spid="40" grpId="1"/>
      <p:bldP spid="39" grpId="0"/>
      <p:bldP spid="39" grpId="1"/>
      <p:bldP spid="32" grpId="0" animBg="1"/>
      <p:bldP spid="31" grpId="0" animBg="1"/>
      <p:bldP spid="29" grpId="0" animBg="1"/>
      <p:bldP spid="29" grpId="1" animBg="1"/>
      <p:bldP spid="4" grpId="0" animBg="1"/>
      <p:bldP spid="6" grpId="0" animBg="1"/>
      <p:bldP spid="7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0" grpId="0"/>
      <p:bldP spid="36" grpId="0" animBg="1"/>
      <p:bldP spid="26" grpId="0"/>
      <p:bldP spid="9" grpId="0" animBg="1"/>
      <p:bldP spid="3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10">
            <a:extLst>
              <a:ext uri="{FF2B5EF4-FFF2-40B4-BE49-F238E27FC236}">
                <a16:creationId xmlns:a16="http://schemas.microsoft.com/office/drawing/2014/main" id="{22393018-7AF4-4BEE-BD56-8DD4304D786A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D924F71D-7BB2-4A5F-9E87-C8A83E7C0BD3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8850" y="1380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2 – FIND the fourth in the Sequence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Oklahoma </a:t>
            </a:r>
          </a:p>
          <a:p>
            <a:pPr algn="ctr"/>
            <a:r>
              <a:rPr lang="en-GB" sz="2200" dirty="0">
                <a:solidFill>
                  <a:srgbClr val="000000"/>
                </a:solidFill>
              </a:rPr>
              <a:t>(to the north)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Arkansas and Louisiana </a:t>
            </a:r>
          </a:p>
          <a:p>
            <a:pPr algn="ctr"/>
            <a:r>
              <a:rPr lang="en-GB" sz="2200" dirty="0">
                <a:solidFill>
                  <a:srgbClr val="000000"/>
                </a:solidFill>
              </a:rPr>
              <a:t>(to the east)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Mexico</a:t>
            </a:r>
          </a:p>
          <a:p>
            <a:pPr algn="ctr"/>
            <a:r>
              <a:rPr lang="en-GB" sz="2200" dirty="0">
                <a:solidFill>
                  <a:srgbClr val="000000"/>
                </a:solidFill>
              </a:rPr>
              <a:t>(to the south)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8850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392894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1" y="4388234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States bordering Texas</a:t>
            </a: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9FB5B794-51FF-42F6-9AF3-F48A51B8F717}"/>
              </a:ext>
            </a:extLst>
          </p:cNvPr>
          <p:cNvSpPr/>
          <p:nvPr/>
        </p:nvSpPr>
        <p:spPr>
          <a:xfrm>
            <a:off x="6905927" y="2228009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6080" y="2223731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New Mexico</a:t>
            </a:r>
          </a:p>
          <a:p>
            <a:pPr algn="ctr"/>
            <a:r>
              <a:rPr lang="en-GB" sz="2200" dirty="0">
                <a:solidFill>
                  <a:srgbClr val="000000"/>
                </a:solidFill>
              </a:rPr>
              <a:t>(to the west)</a:t>
            </a:r>
          </a:p>
        </p:txBody>
      </p:sp>
      <p:pic>
        <p:nvPicPr>
          <p:cNvPr id="38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D32D77A7-C627-4060-86FA-B5C2779E2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32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0"/>
                            </p:stCondLst>
                            <p:childTnLst>
                              <p:par>
                                <p:cTn id="53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40" grpId="0"/>
      <p:bldP spid="40" grpId="1"/>
      <p:bldP spid="39" grpId="0"/>
      <p:bldP spid="39" grpId="1"/>
      <p:bldP spid="32" grpId="0" animBg="1"/>
      <p:bldP spid="31" grpId="0" animBg="1"/>
      <p:bldP spid="29" grpId="0" animBg="1"/>
      <p:bldP spid="29" grpId="1" animBg="1"/>
      <p:bldP spid="4" grpId="0" animBg="1"/>
      <p:bldP spid="6" grpId="0" animBg="1"/>
      <p:bldP spid="7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0" grpId="0"/>
      <p:bldP spid="36" grpId="0" animBg="1"/>
      <p:bldP spid="26" grpId="0"/>
      <p:bldP spid="9" grpId="0" animBg="1"/>
      <p:bldP spid="3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10">
            <a:extLst>
              <a:ext uri="{FF2B5EF4-FFF2-40B4-BE49-F238E27FC236}">
                <a16:creationId xmlns:a16="http://schemas.microsoft.com/office/drawing/2014/main" id="{22393018-7AF4-4BEE-BD56-8DD4304D786A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D924F71D-7BB2-4A5F-9E87-C8A83E7C0BD3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8850" y="1380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2 – FIND the fourth in the Sequence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Phantom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Attack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Revenge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8850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392894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1" y="4388234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Star Wars Movies – chronological order</a:t>
            </a: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9FB5B794-51FF-42F6-9AF3-F48A51B8F717}"/>
              </a:ext>
            </a:extLst>
          </p:cNvPr>
          <p:cNvSpPr/>
          <p:nvPr/>
        </p:nvSpPr>
        <p:spPr>
          <a:xfrm>
            <a:off x="6905927" y="2228009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6080" y="2223731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New</a:t>
            </a:r>
          </a:p>
        </p:txBody>
      </p:sp>
      <p:pic>
        <p:nvPicPr>
          <p:cNvPr id="38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D32D77A7-C627-4060-86FA-B5C2779E2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49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0"/>
                            </p:stCondLst>
                            <p:childTnLst>
                              <p:par>
                                <p:cTn id="53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40" grpId="0"/>
      <p:bldP spid="40" grpId="1"/>
      <p:bldP spid="39" grpId="0"/>
      <p:bldP spid="39" grpId="1"/>
      <p:bldP spid="32" grpId="0" animBg="1"/>
      <p:bldP spid="31" grpId="0" animBg="1"/>
      <p:bldP spid="29" grpId="0" animBg="1"/>
      <p:bldP spid="29" grpId="1" animBg="1"/>
      <p:bldP spid="4" grpId="0" animBg="1"/>
      <p:bldP spid="6" grpId="0" animBg="1"/>
      <p:bldP spid="7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0" grpId="0"/>
      <p:bldP spid="36" grpId="0" animBg="1"/>
      <p:bldP spid="26" grpId="0"/>
      <p:bldP spid="9" grpId="0" animBg="1"/>
      <p:bldP spid="3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10">
            <a:extLst>
              <a:ext uri="{FF2B5EF4-FFF2-40B4-BE49-F238E27FC236}">
                <a16:creationId xmlns:a16="http://schemas.microsoft.com/office/drawing/2014/main" id="{22393018-7AF4-4BEE-BD56-8DD4304D786A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D924F71D-7BB2-4A5F-9E87-C8A83E7C0BD3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8850" y="1380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2 – FIND the fourth in the Sequence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625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125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25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8850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392894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1" y="4388234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Five to Powers of 4 through 1</a:t>
            </a: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9FB5B794-51FF-42F6-9AF3-F48A51B8F717}"/>
              </a:ext>
            </a:extLst>
          </p:cNvPr>
          <p:cNvSpPr/>
          <p:nvPr/>
        </p:nvSpPr>
        <p:spPr>
          <a:xfrm>
            <a:off x="6905927" y="2228009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6080" y="2223731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5</a:t>
            </a:r>
          </a:p>
        </p:txBody>
      </p:sp>
      <p:pic>
        <p:nvPicPr>
          <p:cNvPr id="38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D32D77A7-C627-4060-86FA-B5C2779E2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70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0"/>
                            </p:stCondLst>
                            <p:childTnLst>
                              <p:par>
                                <p:cTn id="53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40" grpId="0"/>
      <p:bldP spid="40" grpId="1"/>
      <p:bldP spid="39" grpId="0"/>
      <p:bldP spid="39" grpId="1"/>
      <p:bldP spid="32" grpId="0" animBg="1"/>
      <p:bldP spid="31" grpId="0" animBg="1"/>
      <p:bldP spid="29" grpId="0" animBg="1"/>
      <p:bldP spid="29" grpId="1" animBg="1"/>
      <p:bldP spid="4" grpId="0" animBg="1"/>
      <p:bldP spid="6" grpId="0" animBg="1"/>
      <p:bldP spid="7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0" grpId="0"/>
      <p:bldP spid="36" grpId="0" animBg="1"/>
      <p:bldP spid="26" grpId="0"/>
      <p:bldP spid="9" grpId="0" animBg="1"/>
      <p:bldP spid="3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10">
            <a:extLst>
              <a:ext uri="{FF2B5EF4-FFF2-40B4-BE49-F238E27FC236}">
                <a16:creationId xmlns:a16="http://schemas.microsoft.com/office/drawing/2014/main" id="{22393018-7AF4-4BEE-BD56-8DD4304D786A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D924F71D-7BB2-4A5F-9E87-C8A83E7C0BD3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8850" y="1380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2 – FIND the fourth in the Sequence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Adams (2</a:t>
            </a:r>
            <a:r>
              <a:rPr lang="en-GB" sz="2200" baseline="30000" dirty="0">
                <a:solidFill>
                  <a:srgbClr val="000000"/>
                </a:solidFill>
              </a:rPr>
              <a:t>nd</a:t>
            </a:r>
            <a:r>
              <a:rPr lang="en-GB" sz="22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Adams (6</a:t>
            </a:r>
            <a:r>
              <a:rPr lang="en-GB" sz="2200" baseline="30000" dirty="0">
                <a:solidFill>
                  <a:srgbClr val="000000"/>
                </a:solidFill>
              </a:rPr>
              <a:t>th</a:t>
            </a:r>
            <a:r>
              <a:rPr lang="en-GB" sz="22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Arthur (21</a:t>
            </a:r>
            <a:r>
              <a:rPr lang="en-GB" sz="2200" baseline="30000" dirty="0">
                <a:solidFill>
                  <a:srgbClr val="000000"/>
                </a:solidFill>
              </a:rPr>
              <a:t>st</a:t>
            </a:r>
            <a:r>
              <a:rPr lang="en-GB" sz="22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8850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392894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1" y="4388234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Alphabetical Presidents</a:t>
            </a: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9FB5B794-51FF-42F6-9AF3-F48A51B8F717}"/>
              </a:ext>
            </a:extLst>
          </p:cNvPr>
          <p:cNvSpPr/>
          <p:nvPr/>
        </p:nvSpPr>
        <p:spPr>
          <a:xfrm>
            <a:off x="6905927" y="2228009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6080" y="2223731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Biden (46</a:t>
            </a:r>
            <a:r>
              <a:rPr lang="en-GB" sz="2200" baseline="30000" dirty="0">
                <a:solidFill>
                  <a:srgbClr val="000000"/>
                </a:solidFill>
              </a:rPr>
              <a:t>th</a:t>
            </a:r>
            <a:r>
              <a:rPr lang="en-GB" sz="2200" dirty="0">
                <a:solidFill>
                  <a:srgbClr val="000000"/>
                </a:solidFill>
              </a:rPr>
              <a:t>)</a:t>
            </a:r>
          </a:p>
        </p:txBody>
      </p:sp>
      <p:pic>
        <p:nvPicPr>
          <p:cNvPr id="38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D32D77A7-C627-4060-86FA-B5C2779E2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3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0"/>
                            </p:stCondLst>
                            <p:childTnLst>
                              <p:par>
                                <p:cTn id="53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40" grpId="0"/>
      <p:bldP spid="40" grpId="1"/>
      <p:bldP spid="39" grpId="0"/>
      <p:bldP spid="39" grpId="1"/>
      <p:bldP spid="32" grpId="0" animBg="1"/>
      <p:bldP spid="31" grpId="0" animBg="1"/>
      <p:bldP spid="29" grpId="0" animBg="1"/>
      <p:bldP spid="29" grpId="1" animBg="1"/>
      <p:bldP spid="4" grpId="0" animBg="1"/>
      <p:bldP spid="6" grpId="0" animBg="1"/>
      <p:bldP spid="7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0" grpId="0"/>
      <p:bldP spid="36" grpId="0" animBg="1"/>
      <p:bldP spid="26" grpId="0"/>
      <p:bldP spid="9" grpId="0" animBg="1"/>
      <p:bldP spid="3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10">
            <a:extLst>
              <a:ext uri="{FF2B5EF4-FFF2-40B4-BE49-F238E27FC236}">
                <a16:creationId xmlns:a16="http://schemas.microsoft.com/office/drawing/2014/main" id="{22393018-7AF4-4BEE-BD56-8DD4304D786A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D924F71D-7BB2-4A5F-9E87-C8A83E7C0BD3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8850" y="1380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2 – FIND the fourth in the Sequence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1 – Sounds like 2 words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2 – Sounds like 3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3 – Sounds like only one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8850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392894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1" y="4388234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Homophones of Numbers</a:t>
            </a: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9FB5B794-51FF-42F6-9AF3-F48A51B8F717}"/>
              </a:ext>
            </a:extLst>
          </p:cNvPr>
          <p:cNvSpPr/>
          <p:nvPr/>
        </p:nvSpPr>
        <p:spPr>
          <a:xfrm>
            <a:off x="6905927" y="2228009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6080" y="2223731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4 – Sounds like 3 words</a:t>
            </a:r>
          </a:p>
        </p:txBody>
      </p:sp>
      <p:pic>
        <p:nvPicPr>
          <p:cNvPr id="38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D32D77A7-C627-4060-86FA-B5C2779E2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9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0"/>
                            </p:stCondLst>
                            <p:childTnLst>
                              <p:par>
                                <p:cTn id="53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40" grpId="0"/>
      <p:bldP spid="40" grpId="1"/>
      <p:bldP spid="39" grpId="0"/>
      <p:bldP spid="39" grpId="1"/>
      <p:bldP spid="32" grpId="0" animBg="1"/>
      <p:bldP spid="31" grpId="0" animBg="1"/>
      <p:bldP spid="29" grpId="0" animBg="1"/>
      <p:bldP spid="29" grpId="1" animBg="1"/>
      <p:bldP spid="4" grpId="0" animBg="1"/>
      <p:bldP spid="6" grpId="0" animBg="1"/>
      <p:bldP spid="7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0" grpId="0"/>
      <p:bldP spid="36" grpId="0" animBg="1"/>
      <p:bldP spid="26" grpId="0"/>
      <p:bldP spid="9" grpId="0" animBg="1"/>
      <p:bldP spid="37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ounded Rectangle 10">
            <a:extLst>
              <a:ext uri="{FF2B5EF4-FFF2-40B4-BE49-F238E27FC236}">
                <a16:creationId xmlns:a16="http://schemas.microsoft.com/office/drawing/2014/main" id="{D292B03F-82D2-4B1D-B329-E1EE33500FFB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46" name="Rounded Rectangle 10">
            <a:extLst>
              <a:ext uri="{FF2B5EF4-FFF2-40B4-BE49-F238E27FC236}">
                <a16:creationId xmlns:a16="http://schemas.microsoft.com/office/drawing/2014/main" id="{F084D0C3-34B7-4F93-88E1-68AA72CF2200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8850" y="1380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2829040"/>
            <a:ext cx="17844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Picture Question:</a:t>
            </a:r>
          </a:p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2 – FIND the FOURTH IN THE SEQUENCE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973" y="2232564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8850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392894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9412" y="4477711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Planets</a:t>
            </a: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9FB5B794-51FF-42F6-9AF3-F48A51B8F717}"/>
              </a:ext>
            </a:extLst>
          </p:cNvPr>
          <p:cNvSpPr/>
          <p:nvPr/>
        </p:nvSpPr>
        <p:spPr>
          <a:xfrm>
            <a:off x="6905927" y="2228009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CB1CB5AE-4245-44F2-9F37-71DDC6B513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/>
        </p:blipFill>
        <p:spPr>
          <a:xfrm>
            <a:off x="-7396161" y="25360"/>
            <a:ext cx="7315200" cy="585216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8AF7317-F2B8-4692-810E-4C4A68A118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/>
          <a:stretch/>
        </p:blipFill>
        <p:spPr>
          <a:xfrm>
            <a:off x="1013880" y="-5175575"/>
            <a:ext cx="7213757" cy="532014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DE5EB5E-FD08-4379-9081-CFD2E3ACFDDB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rcRect/>
          <a:stretch/>
        </p:blipFill>
        <p:spPr>
          <a:xfrm>
            <a:off x="9087904" y="-79200"/>
            <a:ext cx="7315200" cy="54892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1C95239-2DA9-46C2-A690-72D481FE7BAE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rcRect/>
          <a:stretch/>
        </p:blipFill>
        <p:spPr>
          <a:xfrm>
            <a:off x="7091172" y="2548848"/>
            <a:ext cx="1875663" cy="1174327"/>
          </a:xfrm>
          <a:prstGeom prst="rect">
            <a:avLst/>
          </a:prstGeom>
        </p:spPr>
      </p:pic>
      <p:sp>
        <p:nvSpPr>
          <p:cNvPr id="40" name="Rounded Rectangle 9">
            <a:extLst>
              <a:ext uri="{FF2B5EF4-FFF2-40B4-BE49-F238E27FC236}">
                <a16:creationId xmlns:a16="http://schemas.microsoft.com/office/drawing/2014/main" id="{B606019F-1D3D-4C48-93DC-854CC2992C85}"/>
              </a:ext>
            </a:extLst>
          </p:cNvPr>
          <p:cNvSpPr/>
          <p:nvPr/>
        </p:nvSpPr>
        <p:spPr>
          <a:xfrm>
            <a:off x="307679" y="3931318"/>
            <a:ext cx="1660441" cy="35902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Mercury</a:t>
            </a:r>
          </a:p>
        </p:txBody>
      </p:sp>
      <p:sp>
        <p:nvSpPr>
          <p:cNvPr id="41" name="Rounded Rectangle 9">
            <a:extLst>
              <a:ext uri="{FF2B5EF4-FFF2-40B4-BE49-F238E27FC236}">
                <a16:creationId xmlns:a16="http://schemas.microsoft.com/office/drawing/2014/main" id="{A2B54938-B4F9-4D63-9F44-EF7633578A2F}"/>
              </a:ext>
            </a:extLst>
          </p:cNvPr>
          <p:cNvSpPr/>
          <p:nvPr/>
        </p:nvSpPr>
        <p:spPr>
          <a:xfrm>
            <a:off x="2608165" y="3928054"/>
            <a:ext cx="1660441" cy="35902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Venus</a:t>
            </a:r>
          </a:p>
        </p:txBody>
      </p:sp>
      <p:sp>
        <p:nvSpPr>
          <p:cNvPr id="42" name="Rounded Rectangle 9">
            <a:extLst>
              <a:ext uri="{FF2B5EF4-FFF2-40B4-BE49-F238E27FC236}">
                <a16:creationId xmlns:a16="http://schemas.microsoft.com/office/drawing/2014/main" id="{BA28BF59-5F87-4096-ADA2-24F9817CC823}"/>
              </a:ext>
            </a:extLst>
          </p:cNvPr>
          <p:cNvSpPr/>
          <p:nvPr/>
        </p:nvSpPr>
        <p:spPr>
          <a:xfrm>
            <a:off x="4884396" y="3928054"/>
            <a:ext cx="1660441" cy="35902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Earth</a:t>
            </a:r>
          </a:p>
        </p:txBody>
      </p:sp>
      <p:sp>
        <p:nvSpPr>
          <p:cNvPr id="43" name="Rounded Rectangle 9">
            <a:extLst>
              <a:ext uri="{FF2B5EF4-FFF2-40B4-BE49-F238E27FC236}">
                <a16:creationId xmlns:a16="http://schemas.microsoft.com/office/drawing/2014/main" id="{88ACAF08-0CFF-46A4-88FA-8211FFF10887}"/>
              </a:ext>
            </a:extLst>
          </p:cNvPr>
          <p:cNvSpPr/>
          <p:nvPr/>
        </p:nvSpPr>
        <p:spPr>
          <a:xfrm>
            <a:off x="7185326" y="3935137"/>
            <a:ext cx="1660441" cy="35902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Mars</a:t>
            </a:r>
          </a:p>
        </p:txBody>
      </p:sp>
      <p:pic>
        <p:nvPicPr>
          <p:cNvPr id="44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B1B38EFD-9C33-4503-BEA1-4D7651A2B1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78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0.91232 -0.0219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08" y="-111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91319 -0.02195 L 0.53454 0.04028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41" y="311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3000"/>
                            </p:stCondLst>
                            <p:childTnLst>
                              <p:par>
                                <p:cTn id="64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5.55112E-17 L -0.00434 0.94 " pathEditMode="relative" rAng="0" ptsTypes="AA">
                                      <p:cBhvr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" y="4700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88" dur="1000" fill="hold"/>
                                        <p:tgtEl>
                                          <p:spTgt spid="3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521 0.94 L -0.12916 0.99917 " pathEditMode="relative" rAng="0" ptsTypes="AA">
                                      <p:cBhvr>
                                        <p:cTn id="9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98" y="2944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11111E-6 L -0.896 0.03111 " pathEditMode="relative" rAng="0" ptsTypes="AA">
                                      <p:cBhvr>
                                        <p:cTn id="1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809" y="1556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119" dur="1000" fill="hold"/>
                                        <p:tgtEl>
                                          <p:spTgt spid="3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89514 0.03111 L -0.76649 0.09 " pathEditMode="relative" rAng="0" ptsTypes="AA">
                                      <p:cBhvr>
                                        <p:cTn id="1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4" y="2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4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</p:childTnLst>
        </p:cTn>
      </p:par>
    </p:tnLst>
    <p:bldLst>
      <p:bldP spid="45" grpId="0"/>
      <p:bldP spid="45" grpId="1"/>
      <p:bldP spid="46" grpId="0"/>
      <p:bldP spid="46" grpId="1"/>
      <p:bldP spid="32" grpId="0" animBg="1"/>
      <p:bldP spid="31" grpId="0" animBg="1"/>
      <p:bldP spid="29" grpId="0" animBg="1"/>
      <p:bldP spid="29" grpId="1" animBg="1"/>
      <p:bldP spid="4" grpId="0" animBg="1"/>
      <p:bldP spid="6" grpId="0" animBg="1"/>
      <p:bldP spid="7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0" grpId="0"/>
      <p:bldP spid="36" grpId="0" animBg="1"/>
      <p:bldP spid="26" grpId="0"/>
      <p:bldP spid="9" grpId="0" animBg="1"/>
      <p:bldP spid="37" grpId="0" animBg="1"/>
      <p:bldP spid="8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6245-D567-4049-8768-78F3F863A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08000"/>
            <a:ext cx="7198520" cy="121355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Bahnschrift" panose="020B0502040204020203" pitchFamily="34" charset="0"/>
              </a:rPr>
              <a:t>Missing Vowels 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E8CEA-AFD5-4745-85C5-962D29AC6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785056"/>
            <a:ext cx="7598569" cy="3421944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In this round, you are told the connection, but must tell me the clues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We’ve taken well-known phrases, removed the vowels, and squished up the consonants with random spaces.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Login to </a:t>
            </a:r>
            <a:r>
              <a:rPr lang="en-US" sz="2000" dirty="0" err="1">
                <a:solidFill>
                  <a:schemeClr val="bg1"/>
                </a:solidFill>
              </a:rPr>
              <a:t>buzzin.live</a:t>
            </a:r>
            <a:r>
              <a:rPr lang="en-US" sz="2000" dirty="0">
                <a:solidFill>
                  <a:schemeClr val="bg1"/>
                </a:solidFill>
              </a:rPr>
              <a:t> with the host’s code. Buzz in when you know the answer. No deducted points for wrong answers.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Everyone plays on their own, so fingers at the ready…</a:t>
            </a:r>
          </a:p>
        </p:txBody>
      </p:sp>
    </p:spTree>
    <p:extLst>
      <p:ext uri="{BB962C8B-B14F-4D97-AF65-F5344CB8AC3E}">
        <p14:creationId xmlns:p14="http://schemas.microsoft.com/office/powerpoint/2010/main" val="14476822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Musicals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JS SCH RST S PRS TR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JESUS CHRIST SUPERSTAR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424944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Musicals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WCKD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WICKED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274702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Musicals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HM L TN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HAMILTON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16615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Musicals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RN 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RENT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88182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Car Brands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TSL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TESLA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319100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Car Brands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S BR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SUBARU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34177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Car Brands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KIA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402952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Car Brands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AUDI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2707444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Herbs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CL N T 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CILANTRO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21639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Herbs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BS 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BASIL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1428208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Herbs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S 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SAGE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140916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Herbs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R GN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OREGANO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347333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>
                <a:solidFill>
                  <a:schemeClr val="tx1"/>
                </a:solidFill>
              </a:rPr>
              <a:t>Colorful</a:t>
            </a:r>
            <a:r>
              <a:rPr lang="en-GB" sz="2400" dirty="0">
                <a:solidFill>
                  <a:schemeClr val="tx1"/>
                </a:solidFill>
              </a:rPr>
              <a:t> Animals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C HM L 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CHAMELEON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386278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>
                <a:solidFill>
                  <a:schemeClr val="tx1"/>
                </a:solidFill>
              </a:rPr>
              <a:t>Colorful</a:t>
            </a:r>
            <a:r>
              <a:rPr lang="en-GB" sz="2400" dirty="0">
                <a:solidFill>
                  <a:schemeClr val="tx1"/>
                </a:solidFill>
              </a:rPr>
              <a:t> Animals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MN DR LL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MANDRILL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427477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>
                <a:solidFill>
                  <a:schemeClr val="tx1"/>
                </a:solidFill>
              </a:rPr>
              <a:t>Colorful</a:t>
            </a:r>
            <a:r>
              <a:rPr lang="en-GB" sz="2400" dirty="0">
                <a:solidFill>
                  <a:schemeClr val="tx1"/>
                </a:solidFill>
              </a:rPr>
              <a:t> Animals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PC 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PEACOCK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313441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>
                <a:solidFill>
                  <a:schemeClr val="tx1"/>
                </a:solidFill>
              </a:rPr>
              <a:t>Colorful</a:t>
            </a:r>
            <a:r>
              <a:rPr lang="en-GB" sz="2400" dirty="0">
                <a:solidFill>
                  <a:schemeClr val="tx1"/>
                </a:solidFill>
              </a:rPr>
              <a:t> Animals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TC 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TOUCAN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203732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Appliances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VN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OVEN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345949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Appliances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B LND 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BLENDER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80029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Appliances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WS HNGM CHN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WASHING MACHINE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130822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Appliances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S T V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STOVE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337142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Presidents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LN CLN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LINCOLN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312654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Presidents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MNR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MONROE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321723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Presidents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RGN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REAGAN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182145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Presidents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S NH WR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EISENHOWER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24732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Presidents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BM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OBAMA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263624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6B7F4-A65A-4333-822B-E8369C8A4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637" y="309526"/>
            <a:ext cx="7099283" cy="121355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Bahnschrift" panose="020B0502040204020203" pitchFamily="34" charset="0"/>
              </a:rPr>
              <a:t>CREDITS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7D83C-921E-46A9-8BE4-341D94286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453117"/>
            <a:ext cx="7598569" cy="3898604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Inspiration from Only Connect on BBC4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Music Attribution:</a:t>
            </a:r>
          </a:p>
          <a:p>
            <a:r>
              <a:rPr lang="en-US" sz="1600" dirty="0">
                <a:solidFill>
                  <a:schemeClr val="bg1"/>
                </a:solidFill>
              </a:rPr>
              <a:t>Half Mystery by Kevin MacLeod</a:t>
            </a:r>
          </a:p>
          <a:p>
            <a:r>
              <a:rPr lang="en-US" sz="1600" dirty="0">
                <a:solidFill>
                  <a:schemeClr val="bg1"/>
                </a:solidFill>
              </a:rPr>
              <a:t>Link: </a:t>
            </a:r>
            <a:r>
              <a:rPr lang="en-US" sz="16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https://incompetech.filmmusic.io/song/5026-half-mystery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License: </a:t>
            </a:r>
            <a:r>
              <a:rPr lang="en-US" sz="16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https://filmmusic.io/standard-license</a:t>
            </a:r>
            <a:endParaRPr lang="en-US" sz="1600" dirty="0">
              <a:solidFill>
                <a:schemeClr val="bg1"/>
              </a:solidFill>
            </a:endParaRP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Page Flip Sound:</a:t>
            </a:r>
          </a:p>
          <a:p>
            <a:r>
              <a:rPr lang="en-US" sz="1600" dirty="0">
                <a:solidFill>
                  <a:schemeClr val="bg1"/>
                </a:solidFill>
              </a:rPr>
              <a:t>Paper Flip by </a:t>
            </a:r>
            <a:r>
              <a:rPr lang="en-US" sz="1600" dirty="0" err="1">
                <a:solidFill>
                  <a:schemeClr val="bg1"/>
                </a:solidFill>
              </a:rPr>
              <a:t>gynation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b="0" i="0" u="none" strike="noStrike" dirty="0">
                <a:solidFill>
                  <a:schemeClr val="bg1"/>
                </a:solidFill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work is licensed under the Creative Commons 0 License.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0979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ustom 14">
      <a:dk1>
        <a:sysClr val="windowText" lastClr="000000"/>
      </a:dk1>
      <a:lt1>
        <a:sysClr val="window" lastClr="FFFFFF"/>
      </a:lt1>
      <a:dk2>
        <a:srgbClr val="335B74"/>
      </a:dk2>
      <a:lt2>
        <a:srgbClr val="CFDFEA"/>
      </a:lt2>
      <a:accent1>
        <a:srgbClr val="264457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FCAE3B"/>
      </a:accent6>
      <a:hlink>
        <a:srgbClr val="FCAE3B"/>
      </a:hlink>
      <a:folHlink>
        <a:srgbClr val="B26B02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17247</TotalTime>
  <Words>1814</Words>
  <Application>Microsoft Office PowerPoint</Application>
  <PresentationFormat>On-screen Show (16:10)</PresentationFormat>
  <Paragraphs>516</Paragraphs>
  <Slides>55</Slides>
  <Notes>24</Notes>
  <HiddenSlides>0</HiddenSlides>
  <MMClips>24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3" baseType="lpstr">
      <vt:lpstr>Arial</vt:lpstr>
      <vt:lpstr>Bahnschrift</vt:lpstr>
      <vt:lpstr>Calibri</vt:lpstr>
      <vt:lpstr>Cambria Math</vt:lpstr>
      <vt:lpstr>Copperplate Gothic Bold</vt:lpstr>
      <vt:lpstr>Garamond</vt:lpstr>
      <vt:lpstr>Trebuchet MS</vt:lpstr>
      <vt:lpstr>Celestial</vt:lpstr>
      <vt:lpstr>JUST Connect</vt:lpstr>
      <vt:lpstr>Player Instructions</vt:lpstr>
      <vt:lpstr>Find the Connection</vt:lpstr>
      <vt:lpstr>Round 1 – FIND the connection</vt:lpstr>
      <vt:lpstr>Round 1 – FIND the connection</vt:lpstr>
      <vt:lpstr>Round 1 – FIND the connection</vt:lpstr>
      <vt:lpstr>Round 1 – FIND the connection</vt:lpstr>
      <vt:lpstr>Round 1 – FIND the connection</vt:lpstr>
      <vt:lpstr>Round 1 – FIND the connection</vt:lpstr>
      <vt:lpstr>Round 1 – FIND the connection</vt:lpstr>
      <vt:lpstr>Round 1 – FIND the connection</vt:lpstr>
      <vt:lpstr>Round 1 – FIND the connection</vt:lpstr>
      <vt:lpstr>Round 1 – FIND the connection</vt:lpstr>
      <vt:lpstr>Round 1 – FIND the connection</vt:lpstr>
      <vt:lpstr>Round 1 – FIND the connection</vt:lpstr>
      <vt:lpstr>Find the Sequence</vt:lpstr>
      <vt:lpstr>Round 2 – FIND the fourth in the Sequence</vt:lpstr>
      <vt:lpstr>Round 2 – FIND the fourth in the Sequence</vt:lpstr>
      <vt:lpstr>Round 2 – FIND the FOURTH IN THE SEQUENCE</vt:lpstr>
      <vt:lpstr>Round 2 – FIND the fourth in the Sequence</vt:lpstr>
      <vt:lpstr>Round 2 – FIND the fourth in the Sequence</vt:lpstr>
      <vt:lpstr>Round 2 – FIND the fourth in the Sequence</vt:lpstr>
      <vt:lpstr>Round 2 – FIND the fourth in the Sequence</vt:lpstr>
      <vt:lpstr>Round 2 – FIND the fourth in the Sequence</vt:lpstr>
      <vt:lpstr>Round 2 – FIND the fourth in the Sequence</vt:lpstr>
      <vt:lpstr>Round 2 – FIND the fourth in the Sequence</vt:lpstr>
      <vt:lpstr>Round 2 – FIND the fourth in the Sequence</vt:lpstr>
      <vt:lpstr>Round 2 – FIND the FOURTH IN THE SEQUENCE</vt:lpstr>
      <vt:lpstr>Missing Vowels 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CREDITS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Teacher’s instructions</dc:title>
  <dc:creator>Paul Gorman</dc:creator>
  <cp:lastModifiedBy>Amy Fisher</cp:lastModifiedBy>
  <cp:revision>225</cp:revision>
  <dcterms:created xsi:type="dcterms:W3CDTF">2011-07-02T09:32:01Z</dcterms:created>
  <dcterms:modified xsi:type="dcterms:W3CDTF">2022-05-31T21:27:47Z</dcterms:modified>
</cp:coreProperties>
</file>