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5"/>
  </p:notesMasterIdLst>
  <p:sldIdLst>
    <p:sldId id="272" r:id="rId2"/>
    <p:sldId id="388" r:id="rId3"/>
    <p:sldId id="391" r:id="rId4"/>
    <p:sldId id="308" r:id="rId5"/>
    <p:sldId id="357" r:id="rId6"/>
    <p:sldId id="393" r:id="rId7"/>
    <p:sldId id="309" r:id="rId8"/>
    <p:sldId id="364" r:id="rId9"/>
    <p:sldId id="395" r:id="rId10"/>
    <p:sldId id="322" r:id="rId11"/>
    <p:sldId id="390" r:id="rId12"/>
    <p:sldId id="397" r:id="rId13"/>
    <p:sldId id="362" r:id="rId14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7DDDFF"/>
    <a:srgbClr val="89CCFF"/>
    <a:srgbClr val="EFF8FF"/>
    <a:srgbClr val="AFDDFF"/>
    <a:srgbClr val="B7ECFF"/>
    <a:srgbClr val="8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906" y="12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1650E-19FB-8E49-AC32-1758D9AB6B69}" type="datetimeFigureOut">
              <a:rPr lang="en-US" smtClean="0"/>
              <a:t>5/26/2022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6BD51-874B-1043-BAEC-12F18FB27B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232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9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905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221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468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799" y="1636889"/>
            <a:ext cx="5398295" cy="2017887"/>
          </a:xfrm>
        </p:spPr>
        <p:txBody>
          <a:bodyPr anchor="b">
            <a:normAutofit/>
          </a:bodyPr>
          <a:lstStyle>
            <a:lvl1pPr algn="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799" y="3654777"/>
            <a:ext cx="5398295" cy="1171223"/>
          </a:xfrm>
        </p:spPr>
        <p:txBody>
          <a:bodyPr anchor="t">
            <a:normAutofit/>
          </a:bodyPr>
          <a:lstStyle>
            <a:lvl1pPr marL="0" indent="0" algn="r">
              <a:buNone/>
              <a:defRPr sz="1350" cap="all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4892146"/>
            <a:ext cx="1200150" cy="314854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799" y="4892146"/>
            <a:ext cx="3670469" cy="3148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19" y="4892146"/>
            <a:ext cx="413375" cy="314854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70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3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57151"/>
            <a:ext cx="7598570" cy="1224000"/>
          </a:xfrm>
        </p:spPr>
        <p:txBody>
          <a:bodyPr anchor="b"/>
          <a:lstStyle>
            <a:lvl1pPr algn="l">
              <a:defRPr sz="3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3981151"/>
            <a:ext cx="7598571" cy="717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 cap="all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4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1785056"/>
            <a:ext cx="3746501" cy="30409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1785056"/>
            <a:ext cx="3746499" cy="304094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5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252" y="1848556"/>
            <a:ext cx="3531791" cy="480218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91834"/>
            <a:ext cx="3747692" cy="243416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3" y="1855612"/>
            <a:ext cx="3542110" cy="480218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391834"/>
            <a:ext cx="3746501" cy="243416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0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2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728611"/>
            <a:ext cx="2760664" cy="11430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508001"/>
            <a:ext cx="4626770" cy="4318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871611"/>
            <a:ext cx="2760664" cy="1524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4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333500"/>
            <a:ext cx="4623490" cy="11430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762000"/>
            <a:ext cx="2460731" cy="3810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476500"/>
            <a:ext cx="4623490" cy="15240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0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944054"/>
            <a:ext cx="7598570" cy="47228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776760"/>
            <a:ext cx="6569870" cy="263748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416336"/>
            <a:ext cx="7598570" cy="41142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8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08001"/>
            <a:ext cx="7598570" cy="2603499"/>
          </a:xfrm>
        </p:spPr>
        <p:txBody>
          <a:bodyPr anchor="ctr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619500"/>
            <a:ext cx="7598571" cy="12065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54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286000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686114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1" y="508001"/>
            <a:ext cx="7162799" cy="2285999"/>
          </a:xfrm>
        </p:spPr>
        <p:txBody>
          <a:bodyPr anchor="ctr">
            <a:normAutofit/>
          </a:bodyPr>
          <a:lstStyle>
            <a:lvl1pPr algn="l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2794000"/>
            <a:ext cx="7004388" cy="3175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99" y="3619500"/>
            <a:ext cx="7614275" cy="12065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8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57151"/>
            <a:ext cx="7598569" cy="12240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981151"/>
            <a:ext cx="7598570" cy="717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52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286000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686114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1" y="508001"/>
            <a:ext cx="7162799" cy="2285999"/>
          </a:xfrm>
        </p:spPr>
        <p:txBody>
          <a:bodyPr anchor="ctr">
            <a:normAutofit/>
          </a:bodyPr>
          <a:lstStyle>
            <a:lvl1pPr algn="l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238500"/>
            <a:ext cx="7601577" cy="7408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3979333"/>
            <a:ext cx="7601577" cy="84666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30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08001"/>
            <a:ext cx="7598570" cy="22859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2921000"/>
            <a:ext cx="7598571" cy="6985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619500"/>
            <a:ext cx="7598571" cy="12065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17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1" y="508000"/>
            <a:ext cx="7598569" cy="1213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2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508000"/>
            <a:ext cx="1618914" cy="4318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08000"/>
            <a:ext cx="5874087" cy="4318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2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accent2">
                <a:lumMod val="0"/>
                <a:lumOff val="100000"/>
              </a:schemeClr>
            </a:gs>
            <a:gs pos="79000">
              <a:srgbClr val="00B0F0"/>
            </a:gs>
            <a:gs pos="100000">
              <a:srgbClr val="0070C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508000"/>
            <a:ext cx="7598569" cy="121355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785056"/>
            <a:ext cx="7598569" cy="3040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4892146"/>
            <a:ext cx="1200150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4892146"/>
            <a:ext cx="5870744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6" y="4892146"/>
            <a:ext cx="413375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8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  <p:sldLayoutId id="2147483965" r:id="rId15"/>
    <p:sldLayoutId id="2147483966" r:id="rId16"/>
    <p:sldLayoutId id="214748396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isherhuntz.com/only-connect-powerpoint-games" TargetMode="External"/><Relationship Id="rId2" Type="http://schemas.openxmlformats.org/officeDocument/2006/relationships/hyperlink" Target="https://puzzgrid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etsy.com/shop/AmyFisherHuntz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ilmmusic.io/standard-license" TargetMode="External"/><Relationship Id="rId2" Type="http://schemas.openxmlformats.org/officeDocument/2006/relationships/hyperlink" Target="https://incompetech.filmmusic.io/song/5026-half-myste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publicdomain/zero/1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17622-B54E-4B63-9C2B-DE244E358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1" y="1636889"/>
            <a:ext cx="6413703" cy="2017887"/>
          </a:xfrm>
        </p:spPr>
        <p:txBody>
          <a:bodyPr>
            <a:normAutofit/>
          </a:bodyPr>
          <a:lstStyle/>
          <a:p>
            <a:r>
              <a:rPr lang="en-US" sz="7200" b="1" dirty="0">
                <a:ln>
                  <a:solidFill>
                    <a:srgbClr val="001642"/>
                  </a:solidFill>
                </a:ln>
                <a:solidFill>
                  <a:srgbClr val="EFF8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Only Connect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FDFDC-0FD9-4122-A6CD-FBD6CA9BA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rgbClr val="001642"/>
                </a:solidFill>
              </a:rPr>
              <a:t>Created by Amy Fisher</a:t>
            </a:r>
          </a:p>
        </p:txBody>
      </p:sp>
    </p:spTree>
    <p:extLst>
      <p:ext uri="{BB962C8B-B14F-4D97-AF65-F5344CB8AC3E}">
        <p14:creationId xmlns:p14="http://schemas.microsoft.com/office/powerpoint/2010/main" val="158055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8746" y="44606"/>
            <a:ext cx="7946508" cy="123214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READ THEN DELETE this slide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97860" y="1254790"/>
            <a:ext cx="3657600" cy="379953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Copy and paste the Round 1, Round 2, and Round 3 slides as many times as you want.</a:t>
            </a: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Fill the slides with connections &amp; sequences that fit your theme.</a:t>
            </a: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A typical 45 minute game consists of 12 Round 1 slides, 12 Round 2 slides, and 16 Round 3 slides (4 groups of 4 themes)</a:t>
            </a: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Keep track of points for the teams when they buzz in with the correct answer.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432A6-C670-4624-951E-938B35A39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5248" y="1098698"/>
            <a:ext cx="3657600" cy="42388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This game does not have a Connecting Wall, but you can make your own at </a:t>
            </a:r>
            <a:r>
              <a:rPr lang="en-GB" sz="1600" dirty="0">
                <a:solidFill>
                  <a:srgbClr val="001642"/>
                </a:solidFill>
                <a:hlinkClick r:id="rId2"/>
              </a:rPr>
              <a:t>this site</a:t>
            </a:r>
            <a:r>
              <a:rPr lang="en-GB" sz="1600" dirty="0">
                <a:solidFill>
                  <a:srgbClr val="001642"/>
                </a:solidFill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There is an audio element to these puzzles, so turn your sound on to hear the music increase in volume as the timer begins to run out</a:t>
            </a:r>
            <a:r>
              <a:rPr lang="en-GB" sz="1200" dirty="0">
                <a:solidFill>
                  <a:srgbClr val="001642"/>
                </a:solidFill>
              </a:rPr>
              <a:t>!</a:t>
            </a:r>
            <a:endParaRPr lang="en-GB" sz="1600" dirty="0">
              <a:solidFill>
                <a:srgbClr val="001642"/>
              </a:solidFill>
            </a:endParaRP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001642"/>
                </a:solidFill>
              </a:rPr>
              <a:t>If you cannot come up with connections or sequences for your game, check out </a:t>
            </a:r>
            <a:r>
              <a:rPr lang="en-GB" sz="1600" dirty="0">
                <a:solidFill>
                  <a:srgbClr val="001642"/>
                </a:solidFill>
                <a:hlinkClick r:id="rId3"/>
              </a:rPr>
              <a:t>this site</a:t>
            </a:r>
            <a:r>
              <a:rPr lang="en-GB" sz="1600" dirty="0">
                <a:solidFill>
                  <a:srgbClr val="001642"/>
                </a:solidFill>
              </a:rPr>
              <a:t> for some free mini games, or </a:t>
            </a:r>
            <a:r>
              <a:rPr lang="en-GB" sz="1600" dirty="0">
                <a:solidFill>
                  <a:srgbClr val="001642"/>
                </a:solidFill>
                <a:hlinkClick r:id="rId4"/>
              </a:rPr>
              <a:t>this site</a:t>
            </a:r>
            <a:r>
              <a:rPr lang="en-GB" sz="1600" dirty="0">
                <a:solidFill>
                  <a:srgbClr val="001642"/>
                </a:solidFill>
              </a:rPr>
              <a:t> for some fully completed games.</a:t>
            </a:r>
          </a:p>
          <a:p>
            <a:pPr>
              <a:spcBef>
                <a:spcPts val="600"/>
              </a:spcBef>
            </a:pPr>
            <a:endParaRPr lang="en-GB" sz="1200" dirty="0">
              <a:solidFill>
                <a:srgbClr val="0016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21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7250" y="22648"/>
            <a:ext cx="7429499" cy="1232142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1642"/>
                </a:solidFill>
                <a:latin typeface="Bahnschrift" panose="020B0502040204020203" pitchFamily="34" charset="0"/>
              </a:rPr>
              <a:t>Player Instructions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97860" y="1538010"/>
            <a:ext cx="3657600" cy="351631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Split up the players into two teams.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Decide on a team captain for each team. They will say ‘Next’ and give final answers.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Rock Paper Scissors between team captains to decide which team goes first.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Each team takes turns guessing first on Connections and Sequences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Say ‘Next’ to see the next clue. (Host clicks spacebar to show next clue)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Talk amongst your team to decide on the best answer.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 captain will say “Ding!” to buzz in and announce their final guess.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correct, that team gets the number of points displayed on the game screen.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432A6-C670-4624-951E-938B35A39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5248" y="1098698"/>
            <a:ext cx="3657600" cy="42388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incorrect, the other team has a chance to guess. (Host should reveal the rest of the clues if not already shown.)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they get it correct, they earn 1 point.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Teams switch, second team has a turn to guess.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Game continues for Round 1 and 2 in this fashion.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For Round 3, everyone is on the Stage (or Lobby) and connects to </a:t>
            </a:r>
            <a:r>
              <a:rPr lang="en-GB" sz="1200" dirty="0" err="1">
                <a:solidFill>
                  <a:srgbClr val="001642"/>
                </a:solidFill>
              </a:rPr>
              <a:t>buzzin.live</a:t>
            </a:r>
            <a:r>
              <a:rPr lang="en-GB" sz="1200" dirty="0">
                <a:solidFill>
                  <a:srgbClr val="001642"/>
                </a:solidFill>
              </a:rPr>
              <a:t> with the Host creating a room and sharing the code.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First person to buzz in with the correct answer gets one point for their team.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No deduction of points for wrong answers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 with the most points wins!</a:t>
            </a:r>
          </a:p>
        </p:txBody>
      </p:sp>
    </p:spTree>
    <p:extLst>
      <p:ext uri="{BB962C8B-B14F-4D97-AF65-F5344CB8AC3E}">
        <p14:creationId xmlns:p14="http://schemas.microsoft.com/office/powerpoint/2010/main" val="331659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423283"/>
            <a:ext cx="7429499" cy="12321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1642"/>
                </a:solidFill>
                <a:latin typeface="Bahnschrift" panose="020B0502040204020203" pitchFamily="34" charset="0"/>
              </a:rPr>
              <a:t>Find the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60205"/>
            <a:ext cx="7598569" cy="383151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1642"/>
                </a:solidFill>
              </a:rPr>
              <a:t>In this round, you can see up to 4 clues. I want to know what connects them.</a:t>
            </a:r>
          </a:p>
          <a:p>
            <a:pPr marL="0" indent="0">
              <a:buNone/>
            </a:pPr>
            <a:endParaRPr lang="en-US" sz="2000" dirty="0">
              <a:solidFill>
                <a:srgbClr val="001642"/>
              </a:solidFill>
            </a:endParaRPr>
          </a:p>
          <a:p>
            <a:r>
              <a:rPr lang="en-US" sz="2000" dirty="0">
                <a:solidFill>
                  <a:srgbClr val="001642"/>
                </a:solidFill>
              </a:rPr>
              <a:t>If you can tell me the answer after only one clue, you’ll get an incredible 5 points. After two clues, you’ll get 3 points, three clues gets you 2 points, and all 4 will give you 1 point.</a:t>
            </a:r>
          </a:p>
          <a:p>
            <a:pPr marL="0" indent="0">
              <a:buNone/>
            </a:pPr>
            <a:endParaRPr lang="en-US" sz="2000" dirty="0">
              <a:solidFill>
                <a:srgbClr val="001642"/>
              </a:solidFill>
            </a:endParaRPr>
          </a:p>
          <a:p>
            <a:r>
              <a:rPr lang="en-US" sz="2000" dirty="0">
                <a:solidFill>
                  <a:srgbClr val="001642"/>
                </a:solidFill>
              </a:rPr>
              <a:t>If you give a wrong answer or don’t answer at all, I’ll give it to the other team for a bonus.</a:t>
            </a:r>
          </a:p>
        </p:txBody>
      </p:sp>
    </p:spTree>
    <p:extLst>
      <p:ext uri="{BB962C8B-B14F-4D97-AF65-F5344CB8AC3E}">
        <p14:creationId xmlns:p14="http://schemas.microsoft.com/office/powerpoint/2010/main" val="3768956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Brown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Pink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All </a:t>
            </a:r>
            <a:r>
              <a:rPr lang="en-GB" sz="2400" dirty="0" err="1">
                <a:solidFill>
                  <a:schemeClr val="tx1"/>
                </a:solidFill>
              </a:rPr>
              <a:t>Colors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8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Type category here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1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53" y="508000"/>
            <a:ext cx="7170167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Find the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this round, you can see up to 3 clues. I want to know what comes 4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in the sequence.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If you can tell me the answer after only one clue, you’ll get an incredible 5 points. After two clues, you’ll get 3 points, three clues gets you 2 points.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If you give a wrong answer or don’t answer at all, I’ll give it to the other team for a bonus point.</a:t>
            </a:r>
          </a:p>
        </p:txBody>
      </p:sp>
    </p:spTree>
    <p:extLst>
      <p:ext uri="{BB962C8B-B14F-4D97-AF65-F5344CB8AC3E}">
        <p14:creationId xmlns:p14="http://schemas.microsoft.com/office/powerpoint/2010/main" val="270683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Orange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Yellow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Colors</a:t>
            </a:r>
            <a:r>
              <a:rPr lang="en-GB" sz="2400" dirty="0">
                <a:solidFill>
                  <a:schemeClr val="tx1"/>
                </a:solidFill>
              </a:rPr>
              <a:t> of the Rainbow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Green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Type sequence here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Type here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08000"/>
            <a:ext cx="7198520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Missing Vowels 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785056"/>
            <a:ext cx="7598569" cy="3421944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this round, you are told the connection, but must tell me the clues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We’ve taken well-known phrases, removed the vowels, and squished up the consonants with random spaces.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Login to </a:t>
            </a:r>
            <a:r>
              <a:rPr lang="en-US" sz="2000" dirty="0" err="1">
                <a:solidFill>
                  <a:schemeClr val="bg1"/>
                </a:solidFill>
              </a:rPr>
              <a:t>buzzin.live</a:t>
            </a:r>
            <a:r>
              <a:rPr lang="en-US" sz="2000" dirty="0">
                <a:solidFill>
                  <a:schemeClr val="bg1"/>
                </a:solidFill>
              </a:rPr>
              <a:t> with the host’s code. Buzz in when you know the answer. No deducted points for wrong answers.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Everyone plays on their own, so fingers at the ready…</a:t>
            </a:r>
          </a:p>
        </p:txBody>
      </p:sp>
    </p:spTree>
    <p:extLst>
      <p:ext uri="{BB962C8B-B14F-4D97-AF65-F5344CB8AC3E}">
        <p14:creationId xmlns:p14="http://schemas.microsoft.com/office/powerpoint/2010/main" val="1447682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Black and White Things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NWS PPR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NEWSPAPER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32756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Type category here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TYP HR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TYPE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41231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B7F4-A65A-4333-822B-E8369C8A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637" y="309526"/>
            <a:ext cx="7099283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7D83C-921E-46A9-8BE4-341D94286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53117"/>
            <a:ext cx="7598569" cy="3898604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Inspiration from Only Connect on BBC4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Music Attribution:</a:t>
            </a:r>
          </a:p>
          <a:p>
            <a:r>
              <a:rPr lang="en-US" sz="1600" dirty="0">
                <a:solidFill>
                  <a:schemeClr val="bg1"/>
                </a:solidFill>
              </a:rPr>
              <a:t>Half Mystery by Kevin MacLeod</a:t>
            </a:r>
          </a:p>
          <a:p>
            <a:r>
              <a:rPr lang="en-US" sz="1600" dirty="0">
                <a:solidFill>
                  <a:schemeClr val="bg1"/>
                </a:solidFill>
              </a:rPr>
              <a:t>Link: </a:t>
            </a:r>
            <a:r>
              <a:rPr lang="en-US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https://incompetech.filmmusic.io/song/5026-half-mystery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License: </a:t>
            </a: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https://filmmusic.io/standard-license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Page Flip Sound:</a:t>
            </a:r>
          </a:p>
          <a:p>
            <a:r>
              <a:rPr lang="en-US" sz="1600" dirty="0">
                <a:solidFill>
                  <a:schemeClr val="bg1"/>
                </a:solidFill>
              </a:rPr>
              <a:t>Paper Flip by </a:t>
            </a:r>
            <a:r>
              <a:rPr lang="en-US" sz="1600" dirty="0" err="1">
                <a:solidFill>
                  <a:schemeClr val="bg1"/>
                </a:solidFill>
              </a:rPr>
              <a:t>gynation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0" i="0" u="none" strike="noStrike" dirty="0">
                <a:solidFill>
                  <a:schemeClr val="bg1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work is licensed under the Creative Commons 0 License.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97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ustom 1">
      <a:dk1>
        <a:sysClr val="windowText" lastClr="000000"/>
      </a:dk1>
      <a:lt1>
        <a:sysClr val="window" lastClr="FFFFFF"/>
      </a:lt1>
      <a:dk2>
        <a:srgbClr val="335B74"/>
      </a:dk2>
      <a:lt2>
        <a:srgbClr val="CFDFEA"/>
      </a:lt2>
      <a:accent1>
        <a:srgbClr val="264457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FCAE3B"/>
      </a:accent6>
      <a:hlink>
        <a:srgbClr val="00B050"/>
      </a:hlink>
      <a:folHlink>
        <a:srgbClr val="B26B0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15531</TotalTime>
  <Words>872</Words>
  <PresentationFormat>On-screen Show (16:10)</PresentationFormat>
  <Paragraphs>124</Paragraphs>
  <Slides>13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Calibri</vt:lpstr>
      <vt:lpstr>Cambria Math</vt:lpstr>
      <vt:lpstr>Copperplate Gothic Bold</vt:lpstr>
      <vt:lpstr>Garamond</vt:lpstr>
      <vt:lpstr>Trebuchet MS</vt:lpstr>
      <vt:lpstr>Celestial</vt:lpstr>
      <vt:lpstr>Only Connect</vt:lpstr>
      <vt:lpstr>READ THEN DELETE this slide</vt:lpstr>
      <vt:lpstr>Player Instructions</vt:lpstr>
      <vt:lpstr>Find the Connection</vt:lpstr>
      <vt:lpstr>Round 1 – FIND the connection</vt:lpstr>
      <vt:lpstr>Round 1 – FIND the connection</vt:lpstr>
      <vt:lpstr>Find the Sequence</vt:lpstr>
      <vt:lpstr>Round 2 – FIND the fourth in the Sequence</vt:lpstr>
      <vt:lpstr>Round 2 – FIND the fourth in the Sequence</vt:lpstr>
      <vt:lpstr>Missing Vowels Round</vt:lpstr>
      <vt:lpstr>PowerPoint Presentation</vt:lpstr>
      <vt:lpstr>PowerPoint Presentation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2011-07-02T09:32:01Z</dcterms:created>
  <dcterms:modified xsi:type="dcterms:W3CDTF">2022-05-26T17:50:17Z</dcterms:modified>
</cp:coreProperties>
</file>